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68" r:id="rId2"/>
    <p:sldId id="464" r:id="rId3"/>
    <p:sldId id="465" r:id="rId4"/>
    <p:sldId id="466" r:id="rId5"/>
    <p:sldId id="467" r:id="rId6"/>
    <p:sldId id="469" r:id="rId7"/>
    <p:sldId id="468" r:id="rId8"/>
    <p:sldId id="471" r:id="rId9"/>
    <p:sldId id="473" r:id="rId10"/>
    <p:sldId id="470" r:id="rId11"/>
    <p:sldId id="360" r:id="rId12"/>
    <p:sldId id="472" r:id="rId13"/>
    <p:sldId id="474" r:id="rId14"/>
    <p:sldId id="475" r:id="rId15"/>
    <p:sldId id="477" r:id="rId16"/>
    <p:sldId id="476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9" r:id="rId28"/>
    <p:sldId id="490" r:id="rId29"/>
    <p:sldId id="491" r:id="rId30"/>
    <p:sldId id="492" r:id="rId31"/>
    <p:sldId id="493" r:id="rId32"/>
    <p:sldId id="494" r:id="rId33"/>
    <p:sldId id="404" r:id="rId34"/>
    <p:sldId id="388" r:id="rId35"/>
    <p:sldId id="392" r:id="rId36"/>
    <p:sldId id="394" r:id="rId37"/>
    <p:sldId id="396" r:id="rId38"/>
    <p:sldId id="351" r:id="rId39"/>
    <p:sldId id="352" r:id="rId40"/>
    <p:sldId id="354" r:id="rId41"/>
    <p:sldId id="488" r:id="rId42"/>
    <p:sldId id="355" r:id="rId43"/>
    <p:sldId id="356" r:id="rId44"/>
    <p:sldId id="395" r:id="rId45"/>
    <p:sldId id="398" r:id="rId46"/>
    <p:sldId id="334" r:id="rId47"/>
    <p:sldId id="361" r:id="rId48"/>
    <p:sldId id="362" r:id="rId49"/>
    <p:sldId id="391" r:id="rId50"/>
    <p:sldId id="335" r:id="rId51"/>
    <p:sldId id="331" r:id="rId52"/>
    <p:sldId id="337" r:id="rId53"/>
    <p:sldId id="338" r:id="rId54"/>
    <p:sldId id="339" r:id="rId55"/>
    <p:sldId id="340" r:id="rId56"/>
    <p:sldId id="341" r:id="rId57"/>
    <p:sldId id="446" r:id="rId58"/>
    <p:sldId id="365" r:id="rId59"/>
    <p:sldId id="439" r:id="rId60"/>
    <p:sldId id="364" r:id="rId61"/>
    <p:sldId id="366" r:id="rId62"/>
    <p:sldId id="447" r:id="rId63"/>
    <p:sldId id="359" r:id="rId64"/>
    <p:sldId id="448" r:id="rId65"/>
    <p:sldId id="449" r:id="rId66"/>
    <p:sldId id="450" r:id="rId67"/>
    <p:sldId id="451" r:id="rId68"/>
    <p:sldId id="452" r:id="rId69"/>
    <p:sldId id="453" r:id="rId70"/>
    <p:sldId id="454" r:id="rId71"/>
    <p:sldId id="455" r:id="rId72"/>
    <p:sldId id="463" r:id="rId73"/>
    <p:sldId id="456" r:id="rId74"/>
    <p:sldId id="457" r:id="rId75"/>
    <p:sldId id="458" r:id="rId76"/>
    <p:sldId id="459" r:id="rId77"/>
    <p:sldId id="460" r:id="rId78"/>
    <p:sldId id="461" r:id="rId79"/>
    <p:sldId id="46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075" autoAdjust="0"/>
  </p:normalViewPr>
  <p:slideViewPr>
    <p:cSldViewPr>
      <p:cViewPr varScale="1">
        <p:scale>
          <a:sx n="70" d="100"/>
          <a:sy n="70" d="100"/>
        </p:scale>
        <p:origin x="6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cuments\paper%20e%20capitulos%20de%20libros\curso%20de%20verao%20iscte\us_fdiflows_fdi%20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cuments\clase%20iscte%202'13\fbcf.asp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wnloads\clase%20iscte%202'13\trade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cuments\clase%20iscte%202'13\carga%20tributaria%20sobre%20el%20PIB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wnloads\us_gdpgr_1660987397171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wnloads\ConsultaIntegradaFlashProc%20(3).asp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wnloads\ConsultaIntegradaFlashProc%20(4).asp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wnloads\us_gdpcomponent_16623638340176%20(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75887082882726E-2"/>
          <c:y val="5.39444566219369E-2"/>
          <c:w val="0.73380633548362162"/>
          <c:h val="0.81319233323011275"/>
        </c:manualLayout>
      </c:layout>
      <c:lineChart>
        <c:grouping val="standard"/>
        <c:varyColors val="0"/>
        <c:ser>
          <c:idx val="0"/>
          <c:order val="0"/>
          <c:tx>
            <c:strRef>
              <c:f>Sheet1!$A$4:$B$4</c:f>
              <c:strCache>
                <c:ptCount val="1"/>
                <c:pt idx="0">
                  <c:v>    Developing economies: America Gross domestic product (GDP)</c:v>
                </c:pt>
              </c:strCache>
            </c:strRef>
          </c:tx>
          <c:spPr>
            <a:ln w="603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6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810" baseline="0"/>
                  </a:pPr>
                  <a:endParaRPr lang="pt-P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7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Sheet1!$C$3:$S$3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Sheet1!$C$4:$S$4</c:f>
              <c:numCache>
                <c:formatCode>General</c:formatCode>
                <c:ptCount val="17"/>
                <c:pt idx="0">
                  <c:v>1838374.308594825</c:v>
                </c:pt>
                <c:pt idx="1">
                  <c:v>1984403.1662484417</c:v>
                </c:pt>
                <c:pt idx="2">
                  <c:v>2165907.3775567608</c:v>
                </c:pt>
                <c:pt idx="3">
                  <c:v>2167196.1444446277</c:v>
                </c:pt>
                <c:pt idx="4">
                  <c:v>1939913.9773932761</c:v>
                </c:pt>
                <c:pt idx="5">
                  <c:v>2135871.3424462844</c:v>
                </c:pt>
                <c:pt idx="6">
                  <c:v>2081453.5772307909</c:v>
                </c:pt>
                <c:pt idx="7">
                  <c:v>1869080.1581836441</c:v>
                </c:pt>
                <c:pt idx="8">
                  <c:v>1937372.589757825</c:v>
                </c:pt>
                <c:pt idx="9">
                  <c:v>2236406.1128511047</c:v>
                </c:pt>
                <c:pt idx="10">
                  <c:v>2709269.7457770528</c:v>
                </c:pt>
                <c:pt idx="11">
                  <c:v>3188475.6899703108</c:v>
                </c:pt>
                <c:pt idx="12">
                  <c:v>3768553.5740569127</c:v>
                </c:pt>
                <c:pt idx="13">
                  <c:v>4384080.3863891307</c:v>
                </c:pt>
                <c:pt idx="14">
                  <c:v>4104165.6595528461</c:v>
                </c:pt>
                <c:pt idx="15">
                  <c:v>5073121.6739968136</c:v>
                </c:pt>
                <c:pt idx="16">
                  <c:v>5690157.4321047207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Sheet1!$A$6:$B$6</c:f>
              <c:strCache>
                <c:ptCount val="1"/>
                <c:pt idx="0">
                  <c:v>    Developing economies: Asia Gross domestic product (GDP)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3.0642237508778473E-2"/>
                  <c:y val="-2.2939831009767774E-2"/>
                </c:manualLayout>
              </c:layout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770" baseline="0"/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3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Sheet1!$C$3:$S$3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Sheet1!$C$6:$S$6</c:f>
              <c:numCache>
                <c:formatCode>General</c:formatCode>
                <c:ptCount val="17"/>
                <c:pt idx="0">
                  <c:v>3560224.1262488361</c:v>
                </c:pt>
                <c:pt idx="1">
                  <c:v>3930132.422237989</c:v>
                </c:pt>
                <c:pt idx="2">
                  <c:v>4030601.2671991782</c:v>
                </c:pt>
                <c:pt idx="3">
                  <c:v>3637393.9742307779</c:v>
                </c:pt>
                <c:pt idx="4">
                  <c:v>3957102.1619020118</c:v>
                </c:pt>
                <c:pt idx="5">
                  <c:v>4288814.6758284895</c:v>
                </c:pt>
                <c:pt idx="6">
                  <c:v>4269530.5523133148</c:v>
                </c:pt>
                <c:pt idx="7">
                  <c:v>4670655.5856394945</c:v>
                </c:pt>
                <c:pt idx="8">
                  <c:v>5257764.1669212459</c:v>
                </c:pt>
                <c:pt idx="9">
                  <c:v>6124790.5434346125</c:v>
                </c:pt>
                <c:pt idx="10">
                  <c:v>7152921.661287467</c:v>
                </c:pt>
                <c:pt idx="11">
                  <c:v>8356098.5199784935</c:v>
                </c:pt>
                <c:pt idx="12">
                  <c:v>10030902.56022338</c:v>
                </c:pt>
                <c:pt idx="13">
                  <c:v>11716210.64878379</c:v>
                </c:pt>
                <c:pt idx="14">
                  <c:v>11852830.599231603</c:v>
                </c:pt>
                <c:pt idx="15">
                  <c:v>14115534.290184081</c:v>
                </c:pt>
                <c:pt idx="16">
                  <c:v>16571658.730452035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Sheet1!$A$8:$B$8</c:f>
              <c:strCache>
                <c:ptCount val="1"/>
                <c:pt idx="0">
                  <c:v>G20 Gross domestic product (GDP)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6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720" baseline="0"/>
                  </a:pPr>
                  <a:endParaRPr lang="pt-P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1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Sheet1!$C$3:$S$3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Sheet1!$C$8:$S$8</c:f>
              <c:numCache>
                <c:formatCode>General</c:formatCode>
                <c:ptCount val="17"/>
                <c:pt idx="0">
                  <c:v>24248415.430681407</c:v>
                </c:pt>
                <c:pt idx="1">
                  <c:v>24604141.364670396</c:v>
                </c:pt>
                <c:pt idx="2">
                  <c:v>24634388.284930386</c:v>
                </c:pt>
                <c:pt idx="3">
                  <c:v>24414486.727993172</c:v>
                </c:pt>
                <c:pt idx="4">
                  <c:v>25493377.566188831</c:v>
                </c:pt>
                <c:pt idx="5">
                  <c:v>26401548.184316099</c:v>
                </c:pt>
                <c:pt idx="6">
                  <c:v>26159173.144904289</c:v>
                </c:pt>
                <c:pt idx="7">
                  <c:v>27033092.483495694</c:v>
                </c:pt>
                <c:pt idx="8">
                  <c:v>30103505.855266999</c:v>
                </c:pt>
                <c:pt idx="9">
                  <c:v>33589454.775001712</c:v>
                </c:pt>
                <c:pt idx="10">
                  <c:v>36077860.157262526</c:v>
                </c:pt>
                <c:pt idx="11">
                  <c:v>38785489.488870725</c:v>
                </c:pt>
                <c:pt idx="12">
                  <c:v>43146058.991407193</c:v>
                </c:pt>
                <c:pt idx="13">
                  <c:v>46618118.720598519</c:v>
                </c:pt>
                <c:pt idx="14">
                  <c:v>44678835.860976636</c:v>
                </c:pt>
                <c:pt idx="15">
                  <c:v>49002450.812920108</c:v>
                </c:pt>
                <c:pt idx="16">
                  <c:v>54008676.979083069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684432"/>
        <c:axId val="186684824"/>
      </c:lineChart>
      <c:catAx>
        <c:axId val="18668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40" baseline="0"/>
            </a:pPr>
            <a:endParaRPr lang="pt-PT"/>
          </a:p>
        </c:txPr>
        <c:crossAx val="186684824"/>
        <c:crosses val="autoZero"/>
        <c:auto val="1"/>
        <c:lblAlgn val="ctr"/>
        <c:lblOffset val="100"/>
        <c:noMultiLvlLbl val="0"/>
      </c:catAx>
      <c:valAx>
        <c:axId val="18668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50" baseline="0"/>
            </a:pPr>
            <a:endParaRPr lang="pt-PT"/>
          </a:p>
        </c:txPr>
        <c:crossAx val="1866844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5242427192085679"/>
          <c:y val="6.7208373243813804E-2"/>
          <c:w val="0.11866596881692064"/>
          <c:h val="0.8918230181631488"/>
        </c:manualLayout>
      </c:layout>
      <c:overlay val="0"/>
      <c:txPr>
        <a:bodyPr/>
        <a:lstStyle/>
        <a:p>
          <a:pPr>
            <a:defRPr sz="63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2174103237096"/>
          <c:y val="5.1400554097404488E-2"/>
          <c:w val="0.62487270341207579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us_fdiflows_fdi!$A$7</c:f>
              <c:strCache>
                <c:ptCount val="1"/>
                <c:pt idx="0">
                  <c:v>      Caribbean</c:v>
                </c:pt>
              </c:strCache>
            </c:strRef>
          </c:tx>
          <c:marker>
            <c:symbol val="none"/>
          </c:marker>
          <c:dLbls>
            <c:dLbl>
              <c:idx val="4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us_fdiflows_fdi!$B$6:$AP$6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us_fdiflows_fdi!$B$7:$AP$7</c:f>
              <c:numCache>
                <c:formatCode>General</c:formatCode>
                <c:ptCount val="41"/>
                <c:pt idx="0">
                  <c:v>409.37049999999999</c:v>
                </c:pt>
                <c:pt idx="1">
                  <c:v>387.6875</c:v>
                </c:pt>
                <c:pt idx="2">
                  <c:v>403.20649999999904</c:v>
                </c:pt>
                <c:pt idx="3">
                  <c:v>448.79549999999904</c:v>
                </c:pt>
                <c:pt idx="4">
                  <c:v>464.94450000000001</c:v>
                </c:pt>
                <c:pt idx="5">
                  <c:v>502.0259999999991</c:v>
                </c:pt>
                <c:pt idx="6">
                  <c:v>241.75050000000002</c:v>
                </c:pt>
                <c:pt idx="7">
                  <c:v>292.13099999999969</c:v>
                </c:pt>
                <c:pt idx="8">
                  <c:v>285.02999999999969</c:v>
                </c:pt>
                <c:pt idx="9">
                  <c:v>562.02499999999998</c:v>
                </c:pt>
                <c:pt idx="10">
                  <c:v>389.74599999999964</c:v>
                </c:pt>
                <c:pt idx="11">
                  <c:v>481.66300000000001</c:v>
                </c:pt>
                <c:pt idx="12">
                  <c:v>132.16</c:v>
                </c:pt>
                <c:pt idx="13">
                  <c:v>92.588999999999999</c:v>
                </c:pt>
                <c:pt idx="14">
                  <c:v>895.31299999999794</c:v>
                </c:pt>
                <c:pt idx="15">
                  <c:v>294.85599999999999</c:v>
                </c:pt>
                <c:pt idx="16">
                  <c:v>260.05</c:v>
                </c:pt>
                <c:pt idx="17">
                  <c:v>419.27587579599964</c:v>
                </c:pt>
                <c:pt idx="18">
                  <c:v>366.74801663480002</c:v>
                </c:pt>
                <c:pt idx="19">
                  <c:v>682.2664289999982</c:v>
                </c:pt>
                <c:pt idx="20">
                  <c:v>828.34868079999819</c:v>
                </c:pt>
                <c:pt idx="21">
                  <c:v>893.30046492589997</c:v>
                </c:pt>
                <c:pt idx="22">
                  <c:v>634.63709527830054</c:v>
                </c:pt>
                <c:pt idx="23">
                  <c:v>2021.5557396348001</c:v>
                </c:pt>
                <c:pt idx="24">
                  <c:v>2191.6692649031997</c:v>
                </c:pt>
                <c:pt idx="25">
                  <c:v>514.31665176909996</c:v>
                </c:pt>
                <c:pt idx="26">
                  <c:v>3308.1630650022998</c:v>
                </c:pt>
                <c:pt idx="27">
                  <c:v>9203.5498033274871</c:v>
                </c:pt>
                <c:pt idx="28">
                  <c:v>16222.850813286052</c:v>
                </c:pt>
                <c:pt idx="29">
                  <c:v>18266.249591053001</c:v>
                </c:pt>
                <c:pt idx="30">
                  <c:v>20335.3718529937</c:v>
                </c:pt>
                <c:pt idx="31">
                  <c:v>10651.320615410385</c:v>
                </c:pt>
                <c:pt idx="32">
                  <c:v>4625.1587314950148</c:v>
                </c:pt>
                <c:pt idx="33">
                  <c:v>4096.2433604409998</c:v>
                </c:pt>
                <c:pt idx="34">
                  <c:v>31085.511316893644</c:v>
                </c:pt>
                <c:pt idx="35">
                  <c:v>5847.5715094701054</c:v>
                </c:pt>
                <c:pt idx="36">
                  <c:v>28626.166166590196</c:v>
                </c:pt>
                <c:pt idx="37">
                  <c:v>60812.780242070898</c:v>
                </c:pt>
                <c:pt idx="38">
                  <c:v>80570.205650806005</c:v>
                </c:pt>
                <c:pt idx="39">
                  <c:v>65225.783076641674</c:v>
                </c:pt>
                <c:pt idx="40">
                  <c:v>48067.921564208402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us_fdiflows_fdi!$A$8</c:f>
              <c:strCache>
                <c:ptCount val="1"/>
                <c:pt idx="0">
                  <c:v>      Central America</c:v>
                </c:pt>
              </c:strCache>
            </c:strRef>
          </c:tx>
          <c:marker>
            <c:symbol val="none"/>
          </c:marker>
          <c:dLbls>
            <c:dLbl>
              <c:idx val="4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us_fdiflows_fdi!$B$6:$AP$6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us_fdiflows_fdi!$B$8:$AP$8</c:f>
              <c:numCache>
                <c:formatCode>General</c:formatCode>
                <c:ptCount val="41"/>
                <c:pt idx="0">
                  <c:v>570.14200999999946</c:v>
                </c:pt>
                <c:pt idx="1">
                  <c:v>585.83999999999946</c:v>
                </c:pt>
                <c:pt idx="2">
                  <c:v>246.32101000000043</c:v>
                </c:pt>
                <c:pt idx="3">
                  <c:v>772.66</c:v>
                </c:pt>
                <c:pt idx="4">
                  <c:v>704.49600999999996</c:v>
                </c:pt>
                <c:pt idx="5">
                  <c:v>978.90300999999999</c:v>
                </c:pt>
                <c:pt idx="6">
                  <c:v>968.87301000000002</c:v>
                </c:pt>
                <c:pt idx="7">
                  <c:v>536.13201999999819</c:v>
                </c:pt>
                <c:pt idx="8">
                  <c:v>872.17301999999995</c:v>
                </c:pt>
                <c:pt idx="9">
                  <c:v>766.39101999999946</c:v>
                </c:pt>
                <c:pt idx="10">
                  <c:v>2505.3733533333152</c:v>
                </c:pt>
                <c:pt idx="11">
                  <c:v>3564.4510200000022</c:v>
                </c:pt>
                <c:pt idx="12">
                  <c:v>2395.6646766666927</c:v>
                </c:pt>
                <c:pt idx="13">
                  <c:v>2422.3790100000078</c:v>
                </c:pt>
                <c:pt idx="14">
                  <c:v>1542.7874544444001</c:v>
                </c:pt>
                <c:pt idx="15">
                  <c:v>2228.4340099999999</c:v>
                </c:pt>
                <c:pt idx="16">
                  <c:v>2613.2080099999916</c:v>
                </c:pt>
                <c:pt idx="17">
                  <c:v>2389.6970099999999</c:v>
                </c:pt>
                <c:pt idx="18">
                  <c:v>2816.9100100000073</c:v>
                </c:pt>
                <c:pt idx="19">
                  <c:v>3492.8000099999999</c:v>
                </c:pt>
                <c:pt idx="20">
                  <c:v>3055.5430000000001</c:v>
                </c:pt>
                <c:pt idx="21">
                  <c:v>5273.223</c:v>
                </c:pt>
                <c:pt idx="22">
                  <c:v>4980.1030000000001</c:v>
                </c:pt>
                <c:pt idx="23">
                  <c:v>5069.6150000000034</c:v>
                </c:pt>
                <c:pt idx="24">
                  <c:v>11839.253000000002</c:v>
                </c:pt>
                <c:pt idx="25">
                  <c:v>10365.200999999985</c:v>
                </c:pt>
                <c:pt idx="26">
                  <c:v>10303.733000000018</c:v>
                </c:pt>
                <c:pt idx="27">
                  <c:v>14990.911</c:v>
                </c:pt>
                <c:pt idx="28">
                  <c:v>16660.781200000001</c:v>
                </c:pt>
                <c:pt idx="29">
                  <c:v>16325.696411999999</c:v>
                </c:pt>
                <c:pt idx="30">
                  <c:v>20293.144357953392</c:v>
                </c:pt>
                <c:pt idx="31">
                  <c:v>32016.7839141759</c:v>
                </c:pt>
                <c:pt idx="32">
                  <c:v>25700.2845639476</c:v>
                </c:pt>
                <c:pt idx="33">
                  <c:v>18586.5696430684</c:v>
                </c:pt>
                <c:pt idx="34">
                  <c:v>28165.324985187901</c:v>
                </c:pt>
                <c:pt idx="35">
                  <c:v>27931.898047094201</c:v>
                </c:pt>
                <c:pt idx="36">
                  <c:v>25916.425039857299</c:v>
                </c:pt>
                <c:pt idx="37">
                  <c:v>37155.070990261484</c:v>
                </c:pt>
                <c:pt idx="38">
                  <c:v>34028.8568605357</c:v>
                </c:pt>
                <c:pt idx="39">
                  <c:v>20485.17211090694</c:v>
                </c:pt>
                <c:pt idx="40">
                  <c:v>24622.085936391497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us_fdiflows_fdi!$A$9</c:f>
              <c:strCache>
                <c:ptCount val="1"/>
                <c:pt idx="0">
                  <c:v>      South America</c:v>
                </c:pt>
              </c:strCache>
            </c:strRef>
          </c:tx>
          <c:marker>
            <c:symbol val="none"/>
          </c:marker>
          <c:dLbls>
            <c:dLbl>
              <c:idx val="4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us_fdiflows_fdi!$B$6:$AP$6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us_fdiflows_fdi!$B$9:$AP$9</c:f>
              <c:numCache>
                <c:formatCode>General</c:formatCode>
                <c:ptCount val="41"/>
                <c:pt idx="0">
                  <c:v>619.08600000000001</c:v>
                </c:pt>
                <c:pt idx="1">
                  <c:v>967.64</c:v>
                </c:pt>
                <c:pt idx="2">
                  <c:v>338.14900000000097</c:v>
                </c:pt>
                <c:pt idx="3">
                  <c:v>1401.51</c:v>
                </c:pt>
                <c:pt idx="4">
                  <c:v>1054.8109999999999</c:v>
                </c:pt>
                <c:pt idx="5">
                  <c:v>2033.4090000000001</c:v>
                </c:pt>
                <c:pt idx="6">
                  <c:v>1928.7550000000001</c:v>
                </c:pt>
                <c:pt idx="7">
                  <c:v>2303.5039999999999</c:v>
                </c:pt>
                <c:pt idx="8">
                  <c:v>3065.1770000000001</c:v>
                </c:pt>
                <c:pt idx="9">
                  <c:v>3473.4120000000012</c:v>
                </c:pt>
                <c:pt idx="10">
                  <c:v>3520.694</c:v>
                </c:pt>
                <c:pt idx="11">
                  <c:v>4578.0550000000003</c:v>
                </c:pt>
                <c:pt idx="12">
                  <c:v>4498.0640000000003</c:v>
                </c:pt>
                <c:pt idx="13">
                  <c:v>2659.3710000000074</c:v>
                </c:pt>
                <c:pt idx="14">
                  <c:v>1561.211</c:v>
                </c:pt>
                <c:pt idx="15">
                  <c:v>3699.7750000000001</c:v>
                </c:pt>
                <c:pt idx="16">
                  <c:v>1765.9942999999998</c:v>
                </c:pt>
                <c:pt idx="17">
                  <c:v>2963.6702</c:v>
                </c:pt>
                <c:pt idx="18">
                  <c:v>5939.6110000000044</c:v>
                </c:pt>
                <c:pt idx="19">
                  <c:v>4591.5861000000004</c:v>
                </c:pt>
                <c:pt idx="20">
                  <c:v>5042.1673000000001</c:v>
                </c:pt>
                <c:pt idx="21">
                  <c:v>5444.3976999999995</c:v>
                </c:pt>
                <c:pt idx="22">
                  <c:v>10535.0842890801</c:v>
                </c:pt>
                <c:pt idx="23">
                  <c:v>8046.8041153282975</c:v>
                </c:pt>
                <c:pt idx="24">
                  <c:v>14976.582362830231</c:v>
                </c:pt>
                <c:pt idx="25">
                  <c:v>18633.490377212001</c:v>
                </c:pt>
                <c:pt idx="26">
                  <c:v>32651.002576463896</c:v>
                </c:pt>
                <c:pt idx="27">
                  <c:v>49309.998524709103</c:v>
                </c:pt>
                <c:pt idx="28">
                  <c:v>52683.473188114076</c:v>
                </c:pt>
                <c:pt idx="29">
                  <c:v>69639.937652918903</c:v>
                </c:pt>
                <c:pt idx="30">
                  <c:v>57059.612594407517</c:v>
                </c:pt>
                <c:pt idx="31">
                  <c:v>37864.935248222399</c:v>
                </c:pt>
                <c:pt idx="32">
                  <c:v>28213.386773272399</c:v>
                </c:pt>
                <c:pt idx="33">
                  <c:v>22937.946707144725</c:v>
                </c:pt>
                <c:pt idx="34">
                  <c:v>37148.670142901174</c:v>
                </c:pt>
                <c:pt idx="35">
                  <c:v>44266.255265642998</c:v>
                </c:pt>
                <c:pt idx="36">
                  <c:v>43916.193489595527</c:v>
                </c:pt>
                <c:pt idx="37">
                  <c:v>71545.662418714404</c:v>
                </c:pt>
                <c:pt idx="38">
                  <c:v>92133.707307967008</c:v>
                </c:pt>
                <c:pt idx="39">
                  <c:v>55286.540408705085</c:v>
                </c:pt>
                <c:pt idx="40">
                  <c:v>86480.935236428399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209616"/>
        <c:axId val="184913904"/>
      </c:lineChart>
      <c:catAx>
        <c:axId val="18420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30" baseline="0"/>
            </a:pPr>
            <a:endParaRPr lang="pt-PT"/>
          </a:p>
        </c:txPr>
        <c:crossAx val="184913904"/>
        <c:crosses val="autoZero"/>
        <c:auto val="1"/>
        <c:lblAlgn val="ctr"/>
        <c:lblOffset val="100"/>
        <c:noMultiLvlLbl val="0"/>
      </c:catAx>
      <c:valAx>
        <c:axId val="18491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20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52777777777749"/>
          <c:y val="0.14294254884806137"/>
          <c:w val="0.19680555555555537"/>
          <c:h val="0.57522564887722349"/>
        </c:manualLayout>
      </c:layout>
      <c:overlay val="0"/>
      <c:txPr>
        <a:bodyPr/>
        <a:lstStyle/>
        <a:p>
          <a:pPr>
            <a:defRPr sz="82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82227166330179"/>
          <c:y val="1.4683300029068308E-2"/>
          <c:w val="0.75092602258752872"/>
          <c:h val="0.60063455658655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Sheet1!$B$7:$B$24</c:f>
              <c:numCache>
                <c:formatCode>_-* #,##0.0\ _€_-;\-* #,##0.0\ _€_-;_-* "-"??\ _€_-;_-@_-</c:formatCode>
                <c:ptCount val="18"/>
                <c:pt idx="0">
                  <c:v>139969816</c:v>
                </c:pt>
                <c:pt idx="1">
                  <c:v>125319363</c:v>
                </c:pt>
                <c:pt idx="2">
                  <c:v>201666069</c:v>
                </c:pt>
                <c:pt idx="3">
                  <c:v>251826353</c:v>
                </c:pt>
                <c:pt idx="4">
                  <c:v>185039424</c:v>
                </c:pt>
                <c:pt idx="5">
                  <c:v>184780484</c:v>
                </c:pt>
                <c:pt idx="6">
                  <c:v>209158538</c:v>
                </c:pt>
                <c:pt idx="7">
                  <c:v>138605911</c:v>
                </c:pt>
                <c:pt idx="8">
                  <c:v>136026147</c:v>
                </c:pt>
                <c:pt idx="9">
                  <c:v>229799793</c:v>
                </c:pt>
                <c:pt idx="10">
                  <c:v>231416152</c:v>
                </c:pt>
                <c:pt idx="11">
                  <c:v>19275802</c:v>
                </c:pt>
                <c:pt idx="12">
                  <c:v>22865671</c:v>
                </c:pt>
                <c:pt idx="13">
                  <c:v>164800794</c:v>
                </c:pt>
                <c:pt idx="14">
                  <c:v>251407844</c:v>
                </c:pt>
                <c:pt idx="15">
                  <c:v>12200851</c:v>
                </c:pt>
                <c:pt idx="16">
                  <c:v>102199353</c:v>
                </c:pt>
                <c:pt idx="17">
                  <c:v>19411906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Sheet1!$C$7:$C$24</c:f>
              <c:numCache>
                <c:formatCode>_-* #,##0.0\ _€_-;\-* #,##0.0\ _€_-;_-* "-"??\ _€_-;_-@_-</c:formatCode>
                <c:ptCount val="18"/>
                <c:pt idx="0">
                  <c:v>179377366</c:v>
                </c:pt>
                <c:pt idx="1">
                  <c:v>152440034</c:v>
                </c:pt>
                <c:pt idx="2">
                  <c:v>180272999</c:v>
                </c:pt>
                <c:pt idx="3">
                  <c:v>261848197</c:v>
                </c:pt>
                <c:pt idx="4">
                  <c:v>257987433</c:v>
                </c:pt>
                <c:pt idx="5">
                  <c:v>182394208</c:v>
                </c:pt>
                <c:pt idx="6">
                  <c:v>215587241</c:v>
                </c:pt>
                <c:pt idx="7">
                  <c:v>200445571</c:v>
                </c:pt>
                <c:pt idx="8">
                  <c:v>150551087</c:v>
                </c:pt>
                <c:pt idx="9">
                  <c:v>315567761</c:v>
                </c:pt>
                <c:pt idx="10">
                  <c:v>199687432</c:v>
                </c:pt>
                <c:pt idx="11">
                  <c:v>219981439</c:v>
                </c:pt>
                <c:pt idx="12">
                  <c:v>260208662</c:v>
                </c:pt>
                <c:pt idx="13">
                  <c:v>248189586</c:v>
                </c:pt>
                <c:pt idx="14">
                  <c:v>177146172</c:v>
                </c:pt>
                <c:pt idx="15">
                  <c:v>154077114</c:v>
                </c:pt>
                <c:pt idx="16">
                  <c:v>181138892</c:v>
                </c:pt>
                <c:pt idx="17">
                  <c:v>195000588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Sheet1!$D$7:$D$24</c:f>
              <c:numCache>
                <c:formatCode>_-* #,##0.0\ _€_-;\-* #,##0.0\ _€_-;_-* "-"??\ _€_-;_-@_-</c:formatCode>
                <c:ptCount val="18"/>
                <c:pt idx="0">
                  <c:v>161926495</c:v>
                </c:pt>
                <c:pt idx="1">
                  <c:v>181434787</c:v>
                </c:pt>
                <c:pt idx="2">
                  <c:v>182501301</c:v>
                </c:pt>
                <c:pt idx="3">
                  <c:v>218558849</c:v>
                </c:pt>
                <c:pt idx="4">
                  <c:v>150458543</c:v>
                </c:pt>
                <c:pt idx="5">
                  <c:v>169117426</c:v>
                </c:pt>
                <c:pt idx="6">
                  <c:v>201119986</c:v>
                </c:pt>
                <c:pt idx="7">
                  <c:v>16926086</c:v>
                </c:pt>
                <c:pt idx="8">
                  <c:v>178353874</c:v>
                </c:pt>
                <c:pt idx="9">
                  <c:v>28288423</c:v>
                </c:pt>
                <c:pt idx="10">
                  <c:v>238680026</c:v>
                </c:pt>
                <c:pt idx="11">
                  <c:v>301755685</c:v>
                </c:pt>
                <c:pt idx="12">
                  <c:v>188756642</c:v>
                </c:pt>
                <c:pt idx="13">
                  <c:v>20162666</c:v>
                </c:pt>
                <c:pt idx="14">
                  <c:v>232731027</c:v>
                </c:pt>
                <c:pt idx="15">
                  <c:v>144570209</c:v>
                </c:pt>
                <c:pt idx="16">
                  <c:v>24170392</c:v>
                </c:pt>
                <c:pt idx="17">
                  <c:v>198892703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Sheet1!$E$7:$E$24</c:f>
              <c:numCache>
                <c:formatCode>_-* #,##0.0\ _€_-;\-* #,##0.0\ _€_-;_-* "-"??\ _€_-;_-@_-</c:formatCode>
                <c:ptCount val="18"/>
                <c:pt idx="0">
                  <c:v>214559367</c:v>
                </c:pt>
                <c:pt idx="1">
                  <c:v>142536217</c:v>
                </c:pt>
                <c:pt idx="2">
                  <c:v>162056948</c:v>
                </c:pt>
                <c:pt idx="3">
                  <c:v>221970182</c:v>
                </c:pt>
                <c:pt idx="4">
                  <c:v>202254336</c:v>
                </c:pt>
                <c:pt idx="5">
                  <c:v>243464639</c:v>
                </c:pt>
                <c:pt idx="6">
                  <c:v>235904023</c:v>
                </c:pt>
                <c:pt idx="7">
                  <c:v>160830243</c:v>
                </c:pt>
                <c:pt idx="8">
                  <c:v>197359154</c:v>
                </c:pt>
                <c:pt idx="9">
                  <c:v>27623521</c:v>
                </c:pt>
                <c:pt idx="10">
                  <c:v>237239762</c:v>
                </c:pt>
                <c:pt idx="11">
                  <c:v>295095811</c:v>
                </c:pt>
                <c:pt idx="12">
                  <c:v>197707797</c:v>
                </c:pt>
                <c:pt idx="13">
                  <c:v>178897429</c:v>
                </c:pt>
                <c:pt idx="14">
                  <c:v>165095559</c:v>
                </c:pt>
                <c:pt idx="15">
                  <c:v>176988582</c:v>
                </c:pt>
                <c:pt idx="16">
                  <c:v>230040336</c:v>
                </c:pt>
                <c:pt idx="17">
                  <c:v>201031422</c:v>
                </c:pt>
              </c:numCache>
            </c:numRef>
          </c:val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Sheet1!$F$7:$F$24</c:f>
              <c:numCache>
                <c:formatCode>_-* #,##0.0\ _€_-;\-* #,##0.0\ _€_-;_-* "-"??\ _€_-;_-@_-</c:formatCode>
                <c:ptCount val="18"/>
                <c:pt idx="0">
                  <c:v>233539989</c:v>
                </c:pt>
                <c:pt idx="1">
                  <c:v>138653311</c:v>
                </c:pt>
                <c:pt idx="2">
                  <c:v>167558422</c:v>
                </c:pt>
                <c:pt idx="3">
                  <c:v>200559993</c:v>
                </c:pt>
                <c:pt idx="4">
                  <c:v>221659175</c:v>
                </c:pt>
                <c:pt idx="5">
                  <c:v>264172051</c:v>
                </c:pt>
                <c:pt idx="6">
                  <c:v>237804528</c:v>
                </c:pt>
                <c:pt idx="7">
                  <c:v>168290145</c:v>
                </c:pt>
                <c:pt idx="8">
                  <c:v>208241438</c:v>
                </c:pt>
                <c:pt idx="9">
                  <c:v>283419245</c:v>
                </c:pt>
                <c:pt idx="10">
                  <c:v>26206053</c:v>
                </c:pt>
                <c:pt idx="11">
                  <c:v>300214272</c:v>
                </c:pt>
                <c:pt idx="12">
                  <c:v>196471217</c:v>
                </c:pt>
                <c:pt idx="13">
                  <c:v>200426677</c:v>
                </c:pt>
                <c:pt idx="14">
                  <c:v>184050555</c:v>
                </c:pt>
                <c:pt idx="15">
                  <c:v>193508117</c:v>
                </c:pt>
                <c:pt idx="16">
                  <c:v>269219128</c:v>
                </c:pt>
                <c:pt idx="17">
                  <c:v>216005511</c:v>
                </c:pt>
              </c:numCache>
            </c:numRef>
          </c:val>
        </c:ser>
        <c:ser>
          <c:idx val="5"/>
          <c:order val="5"/>
          <c:tx>
            <c:strRef>
              <c:f>Sheet1!$G$6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Sheet1!$G$7:$G$24</c:f>
              <c:numCache>
                <c:formatCode>_-* #,##0.0\ _€_-;\-* #,##0.0\ _€_-;_-* "-"??\ _€_-;_-@_-</c:formatCode>
                <c:ptCount val="18"/>
                <c:pt idx="0">
                  <c:v>242009504</c:v>
                </c:pt>
                <c:pt idx="1">
                  <c:v>151866548</c:v>
                </c:pt>
                <c:pt idx="2">
                  <c:v>183276194</c:v>
                </c:pt>
                <c:pt idx="3">
                  <c:v>204847111</c:v>
                </c:pt>
                <c:pt idx="4">
                  <c:v>226584035</c:v>
                </c:pt>
                <c:pt idx="5">
                  <c:v>246649763</c:v>
                </c:pt>
                <c:pt idx="6">
                  <c:v>242912209</c:v>
                </c:pt>
                <c:pt idx="7">
                  <c:v>163114465</c:v>
                </c:pt>
                <c:pt idx="8">
                  <c:v>208310587</c:v>
                </c:pt>
                <c:pt idx="9">
                  <c:v>336652961</c:v>
                </c:pt>
                <c:pt idx="10">
                  <c:v>255428705</c:v>
                </c:pt>
                <c:pt idx="11">
                  <c:v>331790106</c:v>
                </c:pt>
                <c:pt idx="12">
                  <c:v>180386877</c:v>
                </c:pt>
                <c:pt idx="13">
                  <c:v>228420494</c:v>
                </c:pt>
                <c:pt idx="14">
                  <c:v>189225811</c:v>
                </c:pt>
                <c:pt idx="15">
                  <c:v>194265549</c:v>
                </c:pt>
                <c:pt idx="16">
                  <c:v>291961874</c:v>
                </c:pt>
                <c:pt idx="17">
                  <c:v>223257043</c:v>
                </c:pt>
              </c:numCache>
            </c:numRef>
          </c:val>
        </c:ser>
        <c:ser>
          <c:idx val="6"/>
          <c:order val="6"/>
          <c:tx>
            <c:strRef>
              <c:f>Sheet1!$H$6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Sheet1!$H$7:$H$24</c:f>
              <c:numCache>
                <c:formatCode>_-* #,##0.0\ _€_-;\-* #,##0.0\ _€_-;_-* "-"??\ _€_-;_-@_-</c:formatCode>
                <c:ptCount val="18"/>
                <c:pt idx="0">
                  <c:v>232857738</c:v>
                </c:pt>
                <c:pt idx="1">
                  <c:v>175527401</c:v>
                </c:pt>
                <c:pt idx="2">
                  <c:v>206855585</c:v>
                </c:pt>
                <c:pt idx="3">
                  <c:v>252375266</c:v>
                </c:pt>
                <c:pt idx="4">
                  <c:v>226736954</c:v>
                </c:pt>
                <c:pt idx="5">
                  <c:v>275791013</c:v>
                </c:pt>
                <c:pt idx="6">
                  <c:v>2788821</c:v>
                </c:pt>
                <c:pt idx="7">
                  <c:v>152008772</c:v>
                </c:pt>
                <c:pt idx="8">
                  <c:v>164020867</c:v>
                </c:pt>
                <c:pt idx="9">
                  <c:v>360658733</c:v>
                </c:pt>
                <c:pt idx="10">
                  <c:v>269401588</c:v>
                </c:pt>
                <c:pt idx="11">
                  <c:v>332211342</c:v>
                </c:pt>
                <c:pt idx="12">
                  <c:v>180508533</c:v>
                </c:pt>
                <c:pt idx="13">
                  <c:v>268787233</c:v>
                </c:pt>
                <c:pt idx="14">
                  <c:v>183086417</c:v>
                </c:pt>
                <c:pt idx="15">
                  <c:v>227106236</c:v>
                </c:pt>
                <c:pt idx="16">
                  <c:v>258883544</c:v>
                </c:pt>
                <c:pt idx="17">
                  <c:v>235206684</c:v>
                </c:pt>
              </c:numCache>
            </c:numRef>
          </c:val>
        </c:ser>
        <c:ser>
          <c:idx val="7"/>
          <c:order val="7"/>
          <c:tx>
            <c:strRef>
              <c:f>Sheet1!$I$6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Sheet1!$A$7:$A$24</c:f>
              <c:strCache>
                <c:ptCount val="18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  <c:pt idx="17">
                  <c:v>América Latina y el Caribe</c:v>
                </c:pt>
              </c:strCache>
            </c:strRef>
          </c:cat>
          <c:val>
            <c:numRef>
              <c:f>Sheet1!$I$7:$I$24</c:f>
              <c:numCache>
                <c:formatCode>_-* #,##0.0\ _€_-;\-* #,##0.0\ _€_-;_-* "-"??\ _€_-;_-@_-</c:formatCode>
                <c:ptCount val="18"/>
                <c:pt idx="0">
                  <c:v>209206228</c:v>
                </c:pt>
                <c:pt idx="1">
                  <c:v>169712613</c:v>
                </c:pt>
                <c:pt idx="2">
                  <c:v>165084835</c:v>
                </c:pt>
                <c:pt idx="3">
                  <c:v>188720459</c:v>
                </c:pt>
                <c:pt idx="4">
                  <c:v>223715693</c:v>
                </c:pt>
                <c:pt idx="5">
                  <c:v>158693184</c:v>
                </c:pt>
                <c:pt idx="6">
                  <c:v>23340651</c:v>
                </c:pt>
                <c:pt idx="7">
                  <c:v>134340061</c:v>
                </c:pt>
                <c:pt idx="8">
                  <c:v>129008952</c:v>
                </c:pt>
                <c:pt idx="9">
                  <c:v>198457891</c:v>
                </c:pt>
                <c:pt idx="10">
                  <c:v>234826057</c:v>
                </c:pt>
                <c:pt idx="11">
                  <c:v>233948816</c:v>
                </c:pt>
                <c:pt idx="12">
                  <c:v>155227086</c:v>
                </c:pt>
                <c:pt idx="13">
                  <c:v>207082814</c:v>
                </c:pt>
                <c:pt idx="14">
                  <c:v>148239423</c:v>
                </c:pt>
                <c:pt idx="15">
                  <c:v>180381715</c:v>
                </c:pt>
                <c:pt idx="16">
                  <c:v>247749664</c:v>
                </c:pt>
                <c:pt idx="17">
                  <c:v>200904175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971168"/>
        <c:axId val="184516512"/>
        <c:axId val="0"/>
      </c:bar3DChart>
      <c:catAx>
        <c:axId val="18497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516512"/>
        <c:crosses val="autoZero"/>
        <c:auto val="1"/>
        <c:lblAlgn val="ctr"/>
        <c:lblOffset val="100"/>
        <c:noMultiLvlLbl val="0"/>
      </c:catAx>
      <c:valAx>
        <c:axId val="184516512"/>
        <c:scaling>
          <c:orientation val="minMax"/>
        </c:scaling>
        <c:delete val="0"/>
        <c:axPos val="l"/>
        <c:majorGridlines/>
        <c:numFmt formatCode="_-* #,##0.0\ _€_-;\-* #,##0.0\ _€_-;_-* &quot;-&quot;??\ _€_-;_-@_-" sourceLinked="1"/>
        <c:majorTickMark val="out"/>
        <c:minorTickMark val="none"/>
        <c:tickLblPos val="nextTo"/>
        <c:crossAx val="18497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trade!$D$3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600" baseline="0"/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trade!$C$4:$C$29</c:f>
              <c:strCache>
                <c:ptCount val="26"/>
                <c:pt idx="0">
                  <c:v>'Crude petroleum and oils obtained from bituminous minerals'</c:v>
                </c:pt>
                <c:pt idx="1">
                  <c:v>'Passenger motor vehicles (excluding buses)'</c:v>
                </c:pt>
                <c:pt idx="2">
                  <c:v>'Iron ore and concentrates'</c:v>
                </c:pt>
                <c:pt idx="3">
                  <c:v>'Ores and concentrates of base metals, nes'</c:v>
                </c:pt>
                <c:pt idx="4">
                  <c:v>'Copper'</c:v>
                </c:pt>
                <c:pt idx="5">
                  <c:v>'Motor vehicle parts and accessories, nes'</c:v>
                </c:pt>
                <c:pt idx="6">
                  <c:v>'Seeds and oleaginous fruit, whole or broken, for 'soft' fixed oil'</c:v>
                </c:pt>
                <c:pt idx="7">
                  <c:v>'Telecommunication equipment, nes; parts and accessories, nes'</c:v>
                </c:pt>
                <c:pt idx="8">
                  <c:v>'Lorries and special purposes motor vehicles'</c:v>
                </c:pt>
                <c:pt idx="9">
                  <c:v>'Feeding stuff for animals (not including unmilled cereals)'</c:v>
                </c:pt>
                <c:pt idx="10">
                  <c:v>'Meat and edible meat offal, fresh, chilled or frozen'</c:v>
                </c:pt>
                <c:pt idx="11">
                  <c:v>'Automatic data processing machines and units thereof'</c:v>
                </c:pt>
                <c:pt idx="12">
                  <c:v>'Television receivers'</c:v>
                </c:pt>
                <c:pt idx="13">
                  <c:v>'Gold, non-monetary (excluding gold ores and concentrates)'</c:v>
                </c:pt>
                <c:pt idx="14">
                  <c:v>'Sugar and honey'</c:v>
                </c:pt>
                <c:pt idx="15">
                  <c:v>'Petroleum products, refined'</c:v>
                </c:pt>
                <c:pt idx="16">
                  <c:v>'Special transactions, commodity not classified according to class'</c:v>
                </c:pt>
                <c:pt idx="17">
                  <c:v>'Internal combustion piston engines, and parts thereof, nes'</c:v>
                </c:pt>
                <c:pt idx="18">
                  <c:v>'Maize, unmilled'</c:v>
                </c:pt>
                <c:pt idx="19">
                  <c:v>'Fruit and nuts, fresh, dried'</c:v>
                </c:pt>
                <c:pt idx="20">
                  <c:v>'Coffee and coffee substitutes'</c:v>
                </c:pt>
                <c:pt idx="21">
                  <c:v>'Equipment for distribution of electricity'</c:v>
                </c:pt>
                <c:pt idx="22">
                  <c:v>'Electrical machinery and apparatus, nes'</c:v>
                </c:pt>
                <c:pt idx="23">
                  <c:v>'Fixed vegetable oils, soft, crude refined or purified'</c:v>
                </c:pt>
                <c:pt idx="24">
                  <c:v>'Electrical apparatus for making and breaking electrical circuits'</c:v>
                </c:pt>
                <c:pt idx="25">
                  <c:v>'Pulp and waste paper'</c:v>
                </c:pt>
              </c:strCache>
            </c:strRef>
          </c:cat>
          <c:val>
            <c:numRef>
              <c:f>trade!$D$4:$D$29</c:f>
              <c:numCache>
                <c:formatCode>General</c:formatCode>
                <c:ptCount val="26"/>
                <c:pt idx="0">
                  <c:v>8.6237140783306998</c:v>
                </c:pt>
                <c:pt idx="1">
                  <c:v>4.5263074123761013</c:v>
                </c:pt>
                <c:pt idx="2">
                  <c:v>3.9808212154579237</c:v>
                </c:pt>
                <c:pt idx="3">
                  <c:v>3.4971488610526742</c:v>
                </c:pt>
                <c:pt idx="4">
                  <c:v>3.4552216455192424</c:v>
                </c:pt>
                <c:pt idx="5">
                  <c:v>3.1398432405711953</c:v>
                </c:pt>
                <c:pt idx="6">
                  <c:v>2.9969562755717787</c:v>
                </c:pt>
                <c:pt idx="7">
                  <c:v>2.6221901256167381</c:v>
                </c:pt>
                <c:pt idx="8">
                  <c:v>2.6030135336485847</c:v>
                </c:pt>
                <c:pt idx="9">
                  <c:v>2.4647267885664252</c:v>
                </c:pt>
                <c:pt idx="10">
                  <c:v>2.4392246464635807</c:v>
                </c:pt>
                <c:pt idx="11">
                  <c:v>2.3094239648646773</c:v>
                </c:pt>
                <c:pt idx="12">
                  <c:v>2.1436534629125177</c:v>
                </c:pt>
                <c:pt idx="13">
                  <c:v>2.006655991077976</c:v>
                </c:pt>
                <c:pt idx="14">
                  <c:v>1.8966374718760624</c:v>
                </c:pt>
                <c:pt idx="15">
                  <c:v>1.5509516628772373</c:v>
                </c:pt>
                <c:pt idx="16">
                  <c:v>1.4764683087678074</c:v>
                </c:pt>
                <c:pt idx="17">
                  <c:v>1.4022782160332519</c:v>
                </c:pt>
                <c:pt idx="18">
                  <c:v>1.385766812523779</c:v>
                </c:pt>
                <c:pt idx="19">
                  <c:v>1.2953642618205077</c:v>
                </c:pt>
                <c:pt idx="20">
                  <c:v>1.1330067206340404</c:v>
                </c:pt>
                <c:pt idx="21">
                  <c:v>1.1316941108979415</c:v>
                </c:pt>
                <c:pt idx="22">
                  <c:v>1.0951819023273848</c:v>
                </c:pt>
                <c:pt idx="23">
                  <c:v>1.025657155105542</c:v>
                </c:pt>
                <c:pt idx="24">
                  <c:v>1.0146568866743171</c:v>
                </c:pt>
                <c:pt idx="25">
                  <c:v>0.91222998776927278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1990_1995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Sheet1!$C$3:$C$22</c:f>
              <c:numCache>
                <c:formatCode>General</c:formatCode>
                <c:ptCount val="20"/>
                <c:pt idx="0">
                  <c:v>2.14</c:v>
                </c:pt>
                <c:pt idx="1">
                  <c:v>3.08</c:v>
                </c:pt>
                <c:pt idx="2">
                  <c:v>2.9</c:v>
                </c:pt>
                <c:pt idx="3">
                  <c:v>2.68</c:v>
                </c:pt>
                <c:pt idx="4">
                  <c:v>4.1899999999999995</c:v>
                </c:pt>
                <c:pt idx="5">
                  <c:v>3.13</c:v>
                </c:pt>
                <c:pt idx="6">
                  <c:v>0.89</c:v>
                </c:pt>
                <c:pt idx="7">
                  <c:v>4.51</c:v>
                </c:pt>
                <c:pt idx="8">
                  <c:v>3.67</c:v>
                </c:pt>
                <c:pt idx="9">
                  <c:v>3.79</c:v>
                </c:pt>
                <c:pt idx="10">
                  <c:v>1.6400000000000001</c:v>
                </c:pt>
                <c:pt idx="11">
                  <c:v>3.24</c:v>
                </c:pt>
                <c:pt idx="12">
                  <c:v>4.0599999999999996</c:v>
                </c:pt>
                <c:pt idx="13">
                  <c:v>4.08</c:v>
                </c:pt>
                <c:pt idx="14">
                  <c:v>3.34</c:v>
                </c:pt>
                <c:pt idx="15">
                  <c:v>2.8099999999999987</c:v>
                </c:pt>
                <c:pt idx="16">
                  <c:v>4.05</c:v>
                </c:pt>
                <c:pt idx="17">
                  <c:v>3.06</c:v>
                </c:pt>
                <c:pt idx="18">
                  <c:v>1.54</c:v>
                </c:pt>
                <c:pt idx="19">
                  <c:v>2.62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1995_2000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Sheet1!$D$3:$D$22</c:f>
              <c:numCache>
                <c:formatCode>General</c:formatCode>
                <c:ptCount val="20"/>
                <c:pt idx="0">
                  <c:v>2.0099999999999998</c:v>
                </c:pt>
                <c:pt idx="1">
                  <c:v>3.36</c:v>
                </c:pt>
                <c:pt idx="2">
                  <c:v>2.7800000000000002</c:v>
                </c:pt>
                <c:pt idx="3">
                  <c:v>2.38</c:v>
                </c:pt>
                <c:pt idx="4">
                  <c:v>3.54</c:v>
                </c:pt>
                <c:pt idx="5">
                  <c:v>3.46</c:v>
                </c:pt>
                <c:pt idx="6">
                  <c:v>0.13</c:v>
                </c:pt>
                <c:pt idx="7">
                  <c:v>3.55</c:v>
                </c:pt>
                <c:pt idx="8">
                  <c:v>3.44</c:v>
                </c:pt>
                <c:pt idx="9">
                  <c:v>3.98</c:v>
                </c:pt>
                <c:pt idx="10">
                  <c:v>1.86</c:v>
                </c:pt>
                <c:pt idx="11">
                  <c:v>3.02</c:v>
                </c:pt>
                <c:pt idx="12">
                  <c:v>3.7600000000000002</c:v>
                </c:pt>
                <c:pt idx="13">
                  <c:v>3.8299999999999987</c:v>
                </c:pt>
                <c:pt idx="14">
                  <c:v>3</c:v>
                </c:pt>
                <c:pt idx="15">
                  <c:v>2.8499999999999988</c:v>
                </c:pt>
                <c:pt idx="16">
                  <c:v>3.58</c:v>
                </c:pt>
                <c:pt idx="17">
                  <c:v>2.69</c:v>
                </c:pt>
                <c:pt idx="18">
                  <c:v>1.3900000000000001</c:v>
                </c:pt>
                <c:pt idx="19">
                  <c:v>2.4699999999999998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2000_2005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Sheet1!$E$3:$E$22</c:f>
              <c:numCache>
                <c:formatCode>General</c:formatCode>
                <c:ptCount val="20"/>
                <c:pt idx="0">
                  <c:v>2.2200000000000002</c:v>
                </c:pt>
                <c:pt idx="1">
                  <c:v>2.9299999999999997</c:v>
                </c:pt>
                <c:pt idx="2">
                  <c:v>2.1</c:v>
                </c:pt>
                <c:pt idx="3">
                  <c:v>2.2799999999999998</c:v>
                </c:pt>
                <c:pt idx="4">
                  <c:v>2.4</c:v>
                </c:pt>
                <c:pt idx="5">
                  <c:v>3.3499999999999988</c:v>
                </c:pt>
                <c:pt idx="6">
                  <c:v>1.06</c:v>
                </c:pt>
                <c:pt idx="7">
                  <c:v>2.4699999999999998</c:v>
                </c:pt>
                <c:pt idx="8">
                  <c:v>3</c:v>
                </c:pt>
                <c:pt idx="9">
                  <c:v>3.3499999999999988</c:v>
                </c:pt>
                <c:pt idx="10">
                  <c:v>2.7</c:v>
                </c:pt>
                <c:pt idx="11">
                  <c:v>3.51</c:v>
                </c:pt>
                <c:pt idx="12">
                  <c:v>2.19</c:v>
                </c:pt>
                <c:pt idx="13">
                  <c:v>2.8499999999999988</c:v>
                </c:pt>
                <c:pt idx="14">
                  <c:v>2.65</c:v>
                </c:pt>
                <c:pt idx="15">
                  <c:v>3.15</c:v>
                </c:pt>
                <c:pt idx="16">
                  <c:v>2.27</c:v>
                </c:pt>
                <c:pt idx="17">
                  <c:v>2.3199999999999967</c:v>
                </c:pt>
                <c:pt idx="18">
                  <c:v>0.31000000000000089</c:v>
                </c:pt>
                <c:pt idx="19">
                  <c:v>3.1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2005_2010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Sheet1!$F$3:$F$22</c:f>
              <c:numCache>
                <c:formatCode>General</c:formatCode>
                <c:ptCount val="20"/>
                <c:pt idx="0">
                  <c:v>1.8</c:v>
                </c:pt>
                <c:pt idx="1">
                  <c:v>2.9299999999999997</c:v>
                </c:pt>
                <c:pt idx="2">
                  <c:v>1.72</c:v>
                </c:pt>
                <c:pt idx="3">
                  <c:v>2.16</c:v>
                </c:pt>
                <c:pt idx="4">
                  <c:v>2.19</c:v>
                </c:pt>
                <c:pt idx="5">
                  <c:v>2.8899999999999997</c:v>
                </c:pt>
                <c:pt idx="6">
                  <c:v>1.03</c:v>
                </c:pt>
                <c:pt idx="7">
                  <c:v>2.4899999999999998</c:v>
                </c:pt>
                <c:pt idx="8">
                  <c:v>2.73</c:v>
                </c:pt>
                <c:pt idx="9">
                  <c:v>3.62</c:v>
                </c:pt>
                <c:pt idx="10">
                  <c:v>2.88</c:v>
                </c:pt>
                <c:pt idx="11">
                  <c:v>3.59</c:v>
                </c:pt>
                <c:pt idx="12">
                  <c:v>2.3499999999999988</c:v>
                </c:pt>
                <c:pt idx="13">
                  <c:v>2.7600000000000002</c:v>
                </c:pt>
                <c:pt idx="14">
                  <c:v>2.34</c:v>
                </c:pt>
                <c:pt idx="15">
                  <c:v>2.9699999999999998</c:v>
                </c:pt>
                <c:pt idx="16">
                  <c:v>2.17</c:v>
                </c:pt>
                <c:pt idx="17">
                  <c:v>2.15</c:v>
                </c:pt>
                <c:pt idx="18">
                  <c:v>0.72000000000000064</c:v>
                </c:pt>
                <c:pt idx="19">
                  <c:v>2.7800000000000002</c:v>
                </c:pt>
              </c:numCache>
            </c:numRef>
          </c:val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2010_2015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Sheet1!$G$3:$G$22</c:f>
              <c:numCache>
                <c:formatCode>General</c:formatCode>
                <c:ptCount val="20"/>
                <c:pt idx="0">
                  <c:v>1.6400000000000001</c:v>
                </c:pt>
                <c:pt idx="1">
                  <c:v>2.7800000000000002</c:v>
                </c:pt>
                <c:pt idx="2">
                  <c:v>1.5</c:v>
                </c:pt>
                <c:pt idx="3">
                  <c:v>1.81</c:v>
                </c:pt>
                <c:pt idx="4">
                  <c:v>1.9200000000000021</c:v>
                </c:pt>
                <c:pt idx="5">
                  <c:v>2.29</c:v>
                </c:pt>
                <c:pt idx="6">
                  <c:v>0.71000000000000063</c:v>
                </c:pt>
                <c:pt idx="7">
                  <c:v>2.36</c:v>
                </c:pt>
                <c:pt idx="8">
                  <c:v>2.52</c:v>
                </c:pt>
                <c:pt idx="9">
                  <c:v>3.72</c:v>
                </c:pt>
                <c:pt idx="10">
                  <c:v>2.77</c:v>
                </c:pt>
                <c:pt idx="11">
                  <c:v>3.3499999999999988</c:v>
                </c:pt>
                <c:pt idx="12">
                  <c:v>2.09</c:v>
                </c:pt>
                <c:pt idx="13">
                  <c:v>2.4499999999999997</c:v>
                </c:pt>
                <c:pt idx="14">
                  <c:v>2.09</c:v>
                </c:pt>
                <c:pt idx="15">
                  <c:v>2.74</c:v>
                </c:pt>
                <c:pt idx="16">
                  <c:v>1.9300000000000035</c:v>
                </c:pt>
                <c:pt idx="17">
                  <c:v>2.02</c:v>
                </c:pt>
                <c:pt idx="18">
                  <c:v>0.79</c:v>
                </c:pt>
                <c:pt idx="19">
                  <c:v>2.42</c:v>
                </c:pt>
              </c:numCache>
            </c:numRef>
          </c:val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2015_2020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Sheet1!$H$3:$H$22</c:f>
              <c:numCache>
                <c:formatCode>General</c:formatCode>
                <c:ptCount val="20"/>
                <c:pt idx="0">
                  <c:v>1.42</c:v>
                </c:pt>
                <c:pt idx="1">
                  <c:v>2.61</c:v>
                </c:pt>
                <c:pt idx="2">
                  <c:v>1.37</c:v>
                </c:pt>
                <c:pt idx="3">
                  <c:v>1.32</c:v>
                </c:pt>
                <c:pt idx="4">
                  <c:v>1.61</c:v>
                </c:pt>
                <c:pt idx="5">
                  <c:v>1.81</c:v>
                </c:pt>
                <c:pt idx="6">
                  <c:v>0.36000000000000032</c:v>
                </c:pt>
                <c:pt idx="7">
                  <c:v>2.19</c:v>
                </c:pt>
                <c:pt idx="8">
                  <c:v>2.36</c:v>
                </c:pt>
                <c:pt idx="9">
                  <c:v>3.62</c:v>
                </c:pt>
                <c:pt idx="10">
                  <c:v>2.56</c:v>
                </c:pt>
                <c:pt idx="11">
                  <c:v>3.01</c:v>
                </c:pt>
                <c:pt idx="12">
                  <c:v>1.79</c:v>
                </c:pt>
                <c:pt idx="13">
                  <c:v>2.1</c:v>
                </c:pt>
                <c:pt idx="14">
                  <c:v>1.8900000000000001</c:v>
                </c:pt>
                <c:pt idx="15">
                  <c:v>2.4899999999999998</c:v>
                </c:pt>
                <c:pt idx="16">
                  <c:v>1.6600000000000001</c:v>
                </c:pt>
                <c:pt idx="17">
                  <c:v>1.8800000000000001</c:v>
                </c:pt>
                <c:pt idx="18">
                  <c:v>0.72000000000000064</c:v>
                </c:pt>
                <c:pt idx="19">
                  <c:v>2.1</c:v>
                </c:pt>
              </c:numCache>
            </c:numRef>
          </c:val>
        </c:ser>
        <c:ser>
          <c:idx val="6"/>
          <c:order val="6"/>
          <c:tx>
            <c:strRef>
              <c:f>Sheet1!$I$2</c:f>
              <c:strCache>
                <c:ptCount val="1"/>
                <c:pt idx="0">
                  <c:v>2020_2025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Sheet1!$I$3:$I$22</c:f>
              <c:numCache>
                <c:formatCode>General</c:formatCode>
                <c:ptCount val="20"/>
                <c:pt idx="0">
                  <c:v>1.26</c:v>
                </c:pt>
                <c:pt idx="1">
                  <c:v>2.38</c:v>
                </c:pt>
                <c:pt idx="2">
                  <c:v>1.2</c:v>
                </c:pt>
                <c:pt idx="3">
                  <c:v>0.95000000000000062</c:v>
                </c:pt>
                <c:pt idx="4">
                  <c:v>1.29</c:v>
                </c:pt>
                <c:pt idx="5">
                  <c:v>1.44</c:v>
                </c:pt>
                <c:pt idx="6">
                  <c:v>-0.1</c:v>
                </c:pt>
                <c:pt idx="7">
                  <c:v>1.9000000000000001</c:v>
                </c:pt>
                <c:pt idx="8">
                  <c:v>2.09</c:v>
                </c:pt>
                <c:pt idx="9">
                  <c:v>3.4299999999999997</c:v>
                </c:pt>
                <c:pt idx="10">
                  <c:v>2.34</c:v>
                </c:pt>
                <c:pt idx="11">
                  <c:v>2.71</c:v>
                </c:pt>
                <c:pt idx="12">
                  <c:v>1.47</c:v>
                </c:pt>
                <c:pt idx="13">
                  <c:v>1.9000000000000001</c:v>
                </c:pt>
                <c:pt idx="14">
                  <c:v>1.6300000000000001</c:v>
                </c:pt>
                <c:pt idx="15">
                  <c:v>2.2400000000000002</c:v>
                </c:pt>
                <c:pt idx="16">
                  <c:v>1.47</c:v>
                </c:pt>
                <c:pt idx="17">
                  <c:v>1.71</c:v>
                </c:pt>
                <c:pt idx="18">
                  <c:v>0.65000000000000213</c:v>
                </c:pt>
                <c:pt idx="19">
                  <c:v>1.85</c:v>
                </c:pt>
              </c:numCache>
            </c:numRef>
          </c:val>
        </c:ser>
        <c:ser>
          <c:idx val="7"/>
          <c:order val="7"/>
          <c:tx>
            <c:strRef>
              <c:f>Sheet1!$J$2</c:f>
              <c:strCache>
                <c:ptCount val="1"/>
                <c:pt idx="0">
                  <c:v>2025_2030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Sheet1!$J$3:$J$22</c:f>
              <c:numCache>
                <c:formatCode>General</c:formatCode>
                <c:ptCount val="20"/>
                <c:pt idx="0">
                  <c:v>1.1399999999999959</c:v>
                </c:pt>
                <c:pt idx="1">
                  <c:v>2.12</c:v>
                </c:pt>
                <c:pt idx="2">
                  <c:v>0.99</c:v>
                </c:pt>
                <c:pt idx="3">
                  <c:v>0.77000000000000202</c:v>
                </c:pt>
                <c:pt idx="4">
                  <c:v>1.03</c:v>
                </c:pt>
                <c:pt idx="5">
                  <c:v>1.1399999999999959</c:v>
                </c:pt>
                <c:pt idx="6">
                  <c:v>-0.41000000000000031</c:v>
                </c:pt>
                <c:pt idx="7">
                  <c:v>1.6400000000000001</c:v>
                </c:pt>
                <c:pt idx="8">
                  <c:v>1.79</c:v>
                </c:pt>
                <c:pt idx="9">
                  <c:v>3.12</c:v>
                </c:pt>
                <c:pt idx="10">
                  <c:v>2.14</c:v>
                </c:pt>
                <c:pt idx="11">
                  <c:v>2.44</c:v>
                </c:pt>
                <c:pt idx="12">
                  <c:v>1.1399999999999959</c:v>
                </c:pt>
                <c:pt idx="13">
                  <c:v>1.72</c:v>
                </c:pt>
                <c:pt idx="14">
                  <c:v>1.37</c:v>
                </c:pt>
                <c:pt idx="15">
                  <c:v>1.9900000000000038</c:v>
                </c:pt>
                <c:pt idx="16">
                  <c:v>1.32</c:v>
                </c:pt>
                <c:pt idx="17">
                  <c:v>1.54</c:v>
                </c:pt>
                <c:pt idx="18">
                  <c:v>0.52</c:v>
                </c:pt>
                <c:pt idx="19">
                  <c:v>1.62</c:v>
                </c:pt>
              </c:numCache>
            </c:numRef>
          </c:val>
        </c:ser>
        <c:ser>
          <c:idx val="8"/>
          <c:order val="8"/>
          <c:tx>
            <c:strRef>
              <c:f>Sheet1!$K$2</c:f>
              <c:strCache>
                <c:ptCount val="1"/>
                <c:pt idx="0">
                  <c:v>2030_2035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Sheet1!$K$3:$K$22</c:f>
              <c:numCache>
                <c:formatCode>General</c:formatCode>
                <c:ptCount val="20"/>
                <c:pt idx="0">
                  <c:v>0.96000000000000063</c:v>
                </c:pt>
                <c:pt idx="1">
                  <c:v>1.85</c:v>
                </c:pt>
                <c:pt idx="2">
                  <c:v>0.79</c:v>
                </c:pt>
                <c:pt idx="3">
                  <c:v>0.66000000000000225</c:v>
                </c:pt>
                <c:pt idx="4">
                  <c:v>0.83000000000000063</c:v>
                </c:pt>
                <c:pt idx="5">
                  <c:v>0.9</c:v>
                </c:pt>
                <c:pt idx="6">
                  <c:v>-0.60000000000000064</c:v>
                </c:pt>
                <c:pt idx="7">
                  <c:v>1.41</c:v>
                </c:pt>
                <c:pt idx="8">
                  <c:v>1.53</c:v>
                </c:pt>
                <c:pt idx="9">
                  <c:v>2.79</c:v>
                </c:pt>
                <c:pt idx="10">
                  <c:v>1.9600000000000035</c:v>
                </c:pt>
                <c:pt idx="11">
                  <c:v>2.16</c:v>
                </c:pt>
                <c:pt idx="12">
                  <c:v>0.81</c:v>
                </c:pt>
                <c:pt idx="13">
                  <c:v>1.49</c:v>
                </c:pt>
                <c:pt idx="14">
                  <c:v>1.1499999999999961</c:v>
                </c:pt>
                <c:pt idx="15">
                  <c:v>1.75</c:v>
                </c:pt>
                <c:pt idx="16">
                  <c:v>1.1399999999999959</c:v>
                </c:pt>
                <c:pt idx="17">
                  <c:v>1.3900000000000001</c:v>
                </c:pt>
                <c:pt idx="18">
                  <c:v>0.39000000000000101</c:v>
                </c:pt>
                <c:pt idx="19">
                  <c:v>1.3900000000000001</c:v>
                </c:pt>
              </c:numCache>
            </c:numRef>
          </c:val>
        </c:ser>
        <c:ser>
          <c:idx val="9"/>
          <c:order val="9"/>
          <c:tx>
            <c:strRef>
              <c:f>Sheet1!$L$2</c:f>
              <c:strCache>
                <c:ptCount val="1"/>
                <c:pt idx="0">
                  <c:v>2035_2040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Sheet1!$L$3:$L$22</c:f>
              <c:numCache>
                <c:formatCode>General</c:formatCode>
                <c:ptCount val="20"/>
                <c:pt idx="0">
                  <c:v>0.77000000000000202</c:v>
                </c:pt>
                <c:pt idx="1">
                  <c:v>1.59</c:v>
                </c:pt>
                <c:pt idx="2">
                  <c:v>0.62000000000000177</c:v>
                </c:pt>
                <c:pt idx="3">
                  <c:v>0.55000000000000004</c:v>
                </c:pt>
                <c:pt idx="4">
                  <c:v>0.68</c:v>
                </c:pt>
                <c:pt idx="5">
                  <c:v>0.69000000000000061</c:v>
                </c:pt>
                <c:pt idx="6">
                  <c:v>-0.51</c:v>
                </c:pt>
                <c:pt idx="7">
                  <c:v>1.2</c:v>
                </c:pt>
                <c:pt idx="8">
                  <c:v>1.29</c:v>
                </c:pt>
                <c:pt idx="9">
                  <c:v>2.4699999999999998</c:v>
                </c:pt>
                <c:pt idx="10">
                  <c:v>1.75</c:v>
                </c:pt>
                <c:pt idx="11">
                  <c:v>1.8800000000000001</c:v>
                </c:pt>
                <c:pt idx="12">
                  <c:v>0.56000000000000005</c:v>
                </c:pt>
                <c:pt idx="13">
                  <c:v>1.26</c:v>
                </c:pt>
                <c:pt idx="14">
                  <c:v>0.98</c:v>
                </c:pt>
                <c:pt idx="15">
                  <c:v>1.51</c:v>
                </c:pt>
                <c:pt idx="16">
                  <c:v>0.93</c:v>
                </c:pt>
                <c:pt idx="17">
                  <c:v>1.23</c:v>
                </c:pt>
                <c:pt idx="18">
                  <c:v>0.27</c:v>
                </c:pt>
                <c:pt idx="19">
                  <c:v>1.1599999999999961</c:v>
                </c:pt>
              </c:numCache>
            </c:numRef>
          </c:val>
        </c:ser>
        <c:ser>
          <c:idx val="10"/>
          <c:order val="10"/>
          <c:tx>
            <c:strRef>
              <c:f>Sheet1!$M$2</c:f>
              <c:strCache>
                <c:ptCount val="1"/>
                <c:pt idx="0">
                  <c:v>2040_2045</c:v>
                </c:pt>
              </c:strCache>
            </c:strRef>
          </c:tx>
          <c:invertIfNegative val="0"/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Sheet1!$M$3:$M$22</c:f>
              <c:numCache>
                <c:formatCode>General</c:formatCode>
                <c:ptCount val="20"/>
                <c:pt idx="0">
                  <c:v>0.59</c:v>
                </c:pt>
                <c:pt idx="1">
                  <c:v>1.34</c:v>
                </c:pt>
                <c:pt idx="2">
                  <c:v>0.47000000000000008</c:v>
                </c:pt>
                <c:pt idx="3">
                  <c:v>0.44</c:v>
                </c:pt>
                <c:pt idx="4">
                  <c:v>0.52</c:v>
                </c:pt>
                <c:pt idx="5">
                  <c:v>0.51</c:v>
                </c:pt>
                <c:pt idx="6">
                  <c:v>-0.45</c:v>
                </c:pt>
                <c:pt idx="7">
                  <c:v>1</c:v>
                </c:pt>
                <c:pt idx="8">
                  <c:v>1.07</c:v>
                </c:pt>
                <c:pt idx="9">
                  <c:v>2.15</c:v>
                </c:pt>
                <c:pt idx="10">
                  <c:v>1.53</c:v>
                </c:pt>
                <c:pt idx="11">
                  <c:v>1.6</c:v>
                </c:pt>
                <c:pt idx="12">
                  <c:v>0.37000000000000038</c:v>
                </c:pt>
                <c:pt idx="13">
                  <c:v>1.07</c:v>
                </c:pt>
                <c:pt idx="14">
                  <c:v>0.84000000000000064</c:v>
                </c:pt>
                <c:pt idx="15">
                  <c:v>1.29</c:v>
                </c:pt>
                <c:pt idx="16">
                  <c:v>0.72000000000000064</c:v>
                </c:pt>
                <c:pt idx="17">
                  <c:v>1.07</c:v>
                </c:pt>
                <c:pt idx="18">
                  <c:v>0.16</c:v>
                </c:pt>
                <c:pt idx="19">
                  <c:v>0.93</c:v>
                </c:pt>
              </c:numCache>
            </c:numRef>
          </c:val>
        </c:ser>
        <c:ser>
          <c:idx val="11"/>
          <c:order val="11"/>
          <c:tx>
            <c:strRef>
              <c:f>Sheet1!$N$2</c:f>
              <c:strCache>
                <c:ptCount val="1"/>
                <c:pt idx="0">
                  <c:v>2045_2050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ln>
                <a:solidFill>
                  <a:srgbClr val="002060"/>
                </a:solidFill>
              </a:ln>
            </c:spPr>
          </c:dPt>
          <c:cat>
            <c:strRef>
              <c:f>Sheet1!$A$3:$B$22</c:f>
              <c:strCache>
                <c:ptCount val="20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</c:strCache>
            </c:strRef>
          </c:cat>
          <c:val>
            <c:numRef>
              <c:f>Sheet1!$N$3:$N$22</c:f>
              <c:numCache>
                <c:formatCode>General</c:formatCode>
                <c:ptCount val="20"/>
                <c:pt idx="0">
                  <c:v>0.42000000000000032</c:v>
                </c:pt>
                <c:pt idx="1">
                  <c:v>1.0900000000000001</c:v>
                </c:pt>
                <c:pt idx="2">
                  <c:v>0.35000000000000031</c:v>
                </c:pt>
                <c:pt idx="3">
                  <c:v>0.34</c:v>
                </c:pt>
                <c:pt idx="4">
                  <c:v>0.37000000000000038</c:v>
                </c:pt>
                <c:pt idx="5">
                  <c:v>0.34</c:v>
                </c:pt>
                <c:pt idx="6">
                  <c:v>-0.43000000000000038</c:v>
                </c:pt>
                <c:pt idx="7">
                  <c:v>0.82000000000000062</c:v>
                </c:pt>
                <c:pt idx="8">
                  <c:v>0.87000000000000177</c:v>
                </c:pt>
                <c:pt idx="9">
                  <c:v>1.83</c:v>
                </c:pt>
                <c:pt idx="10">
                  <c:v>1.32</c:v>
                </c:pt>
                <c:pt idx="11">
                  <c:v>1.32</c:v>
                </c:pt>
                <c:pt idx="12">
                  <c:v>0.21000000000000021</c:v>
                </c:pt>
                <c:pt idx="13">
                  <c:v>0.9</c:v>
                </c:pt>
                <c:pt idx="14">
                  <c:v>0.70000000000000062</c:v>
                </c:pt>
                <c:pt idx="15">
                  <c:v>1.0900000000000001</c:v>
                </c:pt>
                <c:pt idx="16">
                  <c:v>0.51</c:v>
                </c:pt>
                <c:pt idx="17">
                  <c:v>0.91</c:v>
                </c:pt>
                <c:pt idx="18">
                  <c:v>6.0000000000000032E-2</c:v>
                </c:pt>
                <c:pt idx="19">
                  <c:v>0.71000000000000063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21032"/>
        <c:axId val="183721424"/>
        <c:axId val="0"/>
      </c:bar3DChart>
      <c:catAx>
        <c:axId val="183721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80" baseline="0"/>
            </a:pPr>
            <a:endParaRPr lang="pt-PT"/>
          </a:p>
        </c:txPr>
        <c:crossAx val="183721424"/>
        <c:crosses val="autoZero"/>
        <c:auto val="1"/>
        <c:lblAlgn val="ctr"/>
        <c:lblOffset val="100"/>
        <c:noMultiLvlLbl val="0"/>
      </c:catAx>
      <c:valAx>
        <c:axId val="18372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721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72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11980084808682E-2"/>
          <c:y val="1.8866555790982561E-2"/>
          <c:w val="0.85535002010592731"/>
          <c:h val="0.838364041613435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1990_1995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Sheet1!$B$3:$B$23</c:f>
              <c:numCache>
                <c:formatCode>General</c:formatCode>
                <c:ptCount val="21"/>
                <c:pt idx="0">
                  <c:v>2.14</c:v>
                </c:pt>
                <c:pt idx="1">
                  <c:v>3.08</c:v>
                </c:pt>
                <c:pt idx="2">
                  <c:v>2.9</c:v>
                </c:pt>
                <c:pt idx="3">
                  <c:v>2.68</c:v>
                </c:pt>
                <c:pt idx="4">
                  <c:v>4.1899999999999995</c:v>
                </c:pt>
                <c:pt idx="5">
                  <c:v>3.13</c:v>
                </c:pt>
                <c:pt idx="6">
                  <c:v>0.89</c:v>
                </c:pt>
                <c:pt idx="7">
                  <c:v>4.51</c:v>
                </c:pt>
                <c:pt idx="8">
                  <c:v>3.67</c:v>
                </c:pt>
                <c:pt idx="9">
                  <c:v>3.79</c:v>
                </c:pt>
                <c:pt idx="10">
                  <c:v>1.6400000000000001</c:v>
                </c:pt>
                <c:pt idx="11">
                  <c:v>3.24</c:v>
                </c:pt>
                <c:pt idx="12">
                  <c:v>4.0599999999999996</c:v>
                </c:pt>
                <c:pt idx="13">
                  <c:v>4.08</c:v>
                </c:pt>
                <c:pt idx="14">
                  <c:v>3.34</c:v>
                </c:pt>
                <c:pt idx="15">
                  <c:v>2.8099999999999987</c:v>
                </c:pt>
                <c:pt idx="16">
                  <c:v>4.05</c:v>
                </c:pt>
                <c:pt idx="17">
                  <c:v>3.06</c:v>
                </c:pt>
                <c:pt idx="18">
                  <c:v>1.54</c:v>
                </c:pt>
                <c:pt idx="19">
                  <c:v>2.62</c:v>
                </c:pt>
                <c:pt idx="20">
                  <c:v>3.18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1995_2000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Sheet1!$C$3:$C$23</c:f>
              <c:numCache>
                <c:formatCode>General</c:formatCode>
                <c:ptCount val="21"/>
                <c:pt idx="0">
                  <c:v>2.0099999999999998</c:v>
                </c:pt>
                <c:pt idx="1">
                  <c:v>3.36</c:v>
                </c:pt>
                <c:pt idx="2">
                  <c:v>2.7800000000000002</c:v>
                </c:pt>
                <c:pt idx="3">
                  <c:v>2.38</c:v>
                </c:pt>
                <c:pt idx="4">
                  <c:v>3.54</c:v>
                </c:pt>
                <c:pt idx="5">
                  <c:v>3.46</c:v>
                </c:pt>
                <c:pt idx="6">
                  <c:v>0.13</c:v>
                </c:pt>
                <c:pt idx="7">
                  <c:v>3.55</c:v>
                </c:pt>
                <c:pt idx="8">
                  <c:v>3.44</c:v>
                </c:pt>
                <c:pt idx="9">
                  <c:v>3.98</c:v>
                </c:pt>
                <c:pt idx="10">
                  <c:v>1.86</c:v>
                </c:pt>
                <c:pt idx="11">
                  <c:v>3.02</c:v>
                </c:pt>
                <c:pt idx="12">
                  <c:v>3.7600000000000002</c:v>
                </c:pt>
                <c:pt idx="13">
                  <c:v>3.8299999999999987</c:v>
                </c:pt>
                <c:pt idx="14">
                  <c:v>3</c:v>
                </c:pt>
                <c:pt idx="15">
                  <c:v>2.8499999999999988</c:v>
                </c:pt>
                <c:pt idx="16">
                  <c:v>3.58</c:v>
                </c:pt>
                <c:pt idx="17">
                  <c:v>2.69</c:v>
                </c:pt>
                <c:pt idx="18">
                  <c:v>1.3900000000000001</c:v>
                </c:pt>
                <c:pt idx="19">
                  <c:v>2.4699999999999998</c:v>
                </c:pt>
                <c:pt idx="20">
                  <c:v>2.96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2000_2005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Sheet1!$D$3:$D$23</c:f>
              <c:numCache>
                <c:formatCode>General</c:formatCode>
                <c:ptCount val="21"/>
                <c:pt idx="0">
                  <c:v>2.2200000000000002</c:v>
                </c:pt>
                <c:pt idx="1">
                  <c:v>2.9299999999999997</c:v>
                </c:pt>
                <c:pt idx="2">
                  <c:v>2.1</c:v>
                </c:pt>
                <c:pt idx="3">
                  <c:v>2.2799999999999998</c:v>
                </c:pt>
                <c:pt idx="4">
                  <c:v>2.4</c:v>
                </c:pt>
                <c:pt idx="5">
                  <c:v>3.3499999999999988</c:v>
                </c:pt>
                <c:pt idx="6">
                  <c:v>1.06</c:v>
                </c:pt>
                <c:pt idx="7">
                  <c:v>2.4699999999999998</c:v>
                </c:pt>
                <c:pt idx="8">
                  <c:v>3</c:v>
                </c:pt>
                <c:pt idx="9">
                  <c:v>3.3499999999999988</c:v>
                </c:pt>
                <c:pt idx="10">
                  <c:v>2.7</c:v>
                </c:pt>
                <c:pt idx="11">
                  <c:v>3.51</c:v>
                </c:pt>
                <c:pt idx="12">
                  <c:v>2.19</c:v>
                </c:pt>
                <c:pt idx="13">
                  <c:v>2.8499999999999988</c:v>
                </c:pt>
                <c:pt idx="14">
                  <c:v>2.65</c:v>
                </c:pt>
                <c:pt idx="15">
                  <c:v>3.15</c:v>
                </c:pt>
                <c:pt idx="16">
                  <c:v>2.27</c:v>
                </c:pt>
                <c:pt idx="17">
                  <c:v>2.3199999999999967</c:v>
                </c:pt>
                <c:pt idx="18">
                  <c:v>0.31000000000000083</c:v>
                </c:pt>
                <c:pt idx="19">
                  <c:v>3.1</c:v>
                </c:pt>
                <c:pt idx="20">
                  <c:v>2.2799999999999998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2005_2010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Sheet1!$E$3:$E$23</c:f>
              <c:numCache>
                <c:formatCode>General</c:formatCode>
                <c:ptCount val="21"/>
                <c:pt idx="0">
                  <c:v>1.8</c:v>
                </c:pt>
                <c:pt idx="1">
                  <c:v>2.9299999999999997</c:v>
                </c:pt>
                <c:pt idx="2">
                  <c:v>1.72</c:v>
                </c:pt>
                <c:pt idx="3">
                  <c:v>2.16</c:v>
                </c:pt>
                <c:pt idx="4">
                  <c:v>2.19</c:v>
                </c:pt>
                <c:pt idx="5">
                  <c:v>2.8899999999999997</c:v>
                </c:pt>
                <c:pt idx="6">
                  <c:v>1.03</c:v>
                </c:pt>
                <c:pt idx="7">
                  <c:v>2.4899999999999998</c:v>
                </c:pt>
                <c:pt idx="8">
                  <c:v>2.73</c:v>
                </c:pt>
                <c:pt idx="9">
                  <c:v>3.62</c:v>
                </c:pt>
                <c:pt idx="10">
                  <c:v>2.88</c:v>
                </c:pt>
                <c:pt idx="11">
                  <c:v>3.59</c:v>
                </c:pt>
                <c:pt idx="12">
                  <c:v>2.3499999999999988</c:v>
                </c:pt>
                <c:pt idx="13">
                  <c:v>2.7600000000000002</c:v>
                </c:pt>
                <c:pt idx="14">
                  <c:v>2.34</c:v>
                </c:pt>
                <c:pt idx="15">
                  <c:v>2.9699999999999998</c:v>
                </c:pt>
                <c:pt idx="16">
                  <c:v>2.17</c:v>
                </c:pt>
                <c:pt idx="17">
                  <c:v>2.15</c:v>
                </c:pt>
                <c:pt idx="18">
                  <c:v>0.72000000000000064</c:v>
                </c:pt>
                <c:pt idx="19">
                  <c:v>2.7800000000000002</c:v>
                </c:pt>
                <c:pt idx="20">
                  <c:v>2.1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2010_2015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Sheet1!$F$3:$F$23</c:f>
              <c:numCache>
                <c:formatCode>General</c:formatCode>
                <c:ptCount val="21"/>
                <c:pt idx="0">
                  <c:v>1.6400000000000001</c:v>
                </c:pt>
                <c:pt idx="1">
                  <c:v>2.7800000000000002</c:v>
                </c:pt>
                <c:pt idx="2">
                  <c:v>1.5</c:v>
                </c:pt>
                <c:pt idx="3">
                  <c:v>1.81</c:v>
                </c:pt>
                <c:pt idx="4">
                  <c:v>1.9200000000000021</c:v>
                </c:pt>
                <c:pt idx="5">
                  <c:v>2.29</c:v>
                </c:pt>
                <c:pt idx="6">
                  <c:v>0.71000000000000063</c:v>
                </c:pt>
                <c:pt idx="7">
                  <c:v>2.36</c:v>
                </c:pt>
                <c:pt idx="8">
                  <c:v>2.52</c:v>
                </c:pt>
                <c:pt idx="9">
                  <c:v>3.72</c:v>
                </c:pt>
                <c:pt idx="10">
                  <c:v>2.77</c:v>
                </c:pt>
                <c:pt idx="11">
                  <c:v>3.3499999999999988</c:v>
                </c:pt>
                <c:pt idx="12">
                  <c:v>2.09</c:v>
                </c:pt>
                <c:pt idx="13">
                  <c:v>2.4499999999999997</c:v>
                </c:pt>
                <c:pt idx="14">
                  <c:v>2.09</c:v>
                </c:pt>
                <c:pt idx="15">
                  <c:v>2.74</c:v>
                </c:pt>
                <c:pt idx="16">
                  <c:v>1.9300000000000033</c:v>
                </c:pt>
                <c:pt idx="17">
                  <c:v>2.02</c:v>
                </c:pt>
                <c:pt idx="18">
                  <c:v>0.79</c:v>
                </c:pt>
                <c:pt idx="19">
                  <c:v>2.42</c:v>
                </c:pt>
                <c:pt idx="20">
                  <c:v>1.8900000000000001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2015_2020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Sheet1!$G$3:$G$23</c:f>
              <c:numCache>
                <c:formatCode>General</c:formatCode>
                <c:ptCount val="21"/>
                <c:pt idx="0">
                  <c:v>1.42</c:v>
                </c:pt>
                <c:pt idx="1">
                  <c:v>2.61</c:v>
                </c:pt>
                <c:pt idx="2">
                  <c:v>1.37</c:v>
                </c:pt>
                <c:pt idx="3">
                  <c:v>1.32</c:v>
                </c:pt>
                <c:pt idx="4">
                  <c:v>1.61</c:v>
                </c:pt>
                <c:pt idx="5">
                  <c:v>1.81</c:v>
                </c:pt>
                <c:pt idx="6">
                  <c:v>0.36000000000000032</c:v>
                </c:pt>
                <c:pt idx="7">
                  <c:v>2.19</c:v>
                </c:pt>
                <c:pt idx="8">
                  <c:v>2.36</c:v>
                </c:pt>
                <c:pt idx="9">
                  <c:v>3.62</c:v>
                </c:pt>
                <c:pt idx="10">
                  <c:v>2.56</c:v>
                </c:pt>
                <c:pt idx="11">
                  <c:v>3.01</c:v>
                </c:pt>
                <c:pt idx="12">
                  <c:v>1.79</c:v>
                </c:pt>
                <c:pt idx="13">
                  <c:v>2.1</c:v>
                </c:pt>
                <c:pt idx="14">
                  <c:v>1.8900000000000001</c:v>
                </c:pt>
                <c:pt idx="15">
                  <c:v>2.4899999999999998</c:v>
                </c:pt>
                <c:pt idx="16">
                  <c:v>1.6600000000000001</c:v>
                </c:pt>
                <c:pt idx="17">
                  <c:v>1.8800000000000001</c:v>
                </c:pt>
                <c:pt idx="18">
                  <c:v>0.72000000000000064</c:v>
                </c:pt>
                <c:pt idx="19">
                  <c:v>2.1</c:v>
                </c:pt>
                <c:pt idx="20">
                  <c:v>1.6800000000000033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2020_2025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Sheet1!$H$3:$H$23</c:f>
              <c:numCache>
                <c:formatCode>General</c:formatCode>
                <c:ptCount val="21"/>
                <c:pt idx="0">
                  <c:v>1.26</c:v>
                </c:pt>
                <c:pt idx="1">
                  <c:v>2.38</c:v>
                </c:pt>
                <c:pt idx="2">
                  <c:v>1.2</c:v>
                </c:pt>
                <c:pt idx="3">
                  <c:v>0.95000000000000062</c:v>
                </c:pt>
                <c:pt idx="4">
                  <c:v>1.29</c:v>
                </c:pt>
                <c:pt idx="5">
                  <c:v>1.44</c:v>
                </c:pt>
                <c:pt idx="6">
                  <c:v>-0.1</c:v>
                </c:pt>
                <c:pt idx="7">
                  <c:v>1.9000000000000001</c:v>
                </c:pt>
                <c:pt idx="8">
                  <c:v>2.09</c:v>
                </c:pt>
                <c:pt idx="9">
                  <c:v>3.4299999999999997</c:v>
                </c:pt>
                <c:pt idx="10">
                  <c:v>2.34</c:v>
                </c:pt>
                <c:pt idx="11">
                  <c:v>2.71</c:v>
                </c:pt>
                <c:pt idx="12">
                  <c:v>1.47</c:v>
                </c:pt>
                <c:pt idx="13">
                  <c:v>1.9000000000000001</c:v>
                </c:pt>
                <c:pt idx="14">
                  <c:v>1.6300000000000001</c:v>
                </c:pt>
                <c:pt idx="15">
                  <c:v>2.2400000000000002</c:v>
                </c:pt>
                <c:pt idx="16">
                  <c:v>1.47</c:v>
                </c:pt>
                <c:pt idx="17">
                  <c:v>1.71</c:v>
                </c:pt>
                <c:pt idx="18">
                  <c:v>0.65000000000000202</c:v>
                </c:pt>
                <c:pt idx="19">
                  <c:v>1.85</c:v>
                </c:pt>
                <c:pt idx="20">
                  <c:v>1.45</c:v>
                </c:pt>
              </c:numCache>
            </c:numRef>
          </c:val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2025_2030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Sheet1!$I$3:$I$23</c:f>
              <c:numCache>
                <c:formatCode>General</c:formatCode>
                <c:ptCount val="21"/>
                <c:pt idx="0">
                  <c:v>1.1399999999999963</c:v>
                </c:pt>
                <c:pt idx="1">
                  <c:v>2.12</c:v>
                </c:pt>
                <c:pt idx="2">
                  <c:v>0.99</c:v>
                </c:pt>
                <c:pt idx="3">
                  <c:v>0.77000000000000191</c:v>
                </c:pt>
                <c:pt idx="4">
                  <c:v>1.03</c:v>
                </c:pt>
                <c:pt idx="5">
                  <c:v>1.1399999999999963</c:v>
                </c:pt>
                <c:pt idx="6">
                  <c:v>-0.41000000000000031</c:v>
                </c:pt>
                <c:pt idx="7">
                  <c:v>1.6400000000000001</c:v>
                </c:pt>
                <c:pt idx="8">
                  <c:v>1.79</c:v>
                </c:pt>
                <c:pt idx="9">
                  <c:v>3.12</c:v>
                </c:pt>
                <c:pt idx="10">
                  <c:v>2.14</c:v>
                </c:pt>
                <c:pt idx="11">
                  <c:v>2.44</c:v>
                </c:pt>
                <c:pt idx="12">
                  <c:v>1.1399999999999963</c:v>
                </c:pt>
                <c:pt idx="13">
                  <c:v>1.72</c:v>
                </c:pt>
                <c:pt idx="14">
                  <c:v>1.37</c:v>
                </c:pt>
                <c:pt idx="15">
                  <c:v>1.9900000000000035</c:v>
                </c:pt>
                <c:pt idx="16">
                  <c:v>1.32</c:v>
                </c:pt>
                <c:pt idx="17">
                  <c:v>1.54</c:v>
                </c:pt>
                <c:pt idx="18">
                  <c:v>0.52</c:v>
                </c:pt>
                <c:pt idx="19">
                  <c:v>1.62</c:v>
                </c:pt>
                <c:pt idx="20">
                  <c:v>1.23</c:v>
                </c:pt>
              </c:numCache>
            </c:numRef>
          </c:val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2030_2035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Sheet1!$J$3:$J$23</c:f>
              <c:numCache>
                <c:formatCode>General</c:formatCode>
                <c:ptCount val="21"/>
                <c:pt idx="0">
                  <c:v>0.96000000000000063</c:v>
                </c:pt>
                <c:pt idx="1">
                  <c:v>1.85</c:v>
                </c:pt>
                <c:pt idx="2">
                  <c:v>0.79</c:v>
                </c:pt>
                <c:pt idx="3">
                  <c:v>0.66000000000000214</c:v>
                </c:pt>
                <c:pt idx="4">
                  <c:v>0.83000000000000063</c:v>
                </c:pt>
                <c:pt idx="5">
                  <c:v>0.9</c:v>
                </c:pt>
                <c:pt idx="6">
                  <c:v>-0.60000000000000064</c:v>
                </c:pt>
                <c:pt idx="7">
                  <c:v>1.41</c:v>
                </c:pt>
                <c:pt idx="8">
                  <c:v>1.53</c:v>
                </c:pt>
                <c:pt idx="9">
                  <c:v>2.79</c:v>
                </c:pt>
                <c:pt idx="10">
                  <c:v>1.9600000000000033</c:v>
                </c:pt>
                <c:pt idx="11">
                  <c:v>2.16</c:v>
                </c:pt>
                <c:pt idx="12">
                  <c:v>0.81</c:v>
                </c:pt>
                <c:pt idx="13">
                  <c:v>1.49</c:v>
                </c:pt>
                <c:pt idx="14">
                  <c:v>1.1499999999999964</c:v>
                </c:pt>
                <c:pt idx="15">
                  <c:v>1.75</c:v>
                </c:pt>
                <c:pt idx="16">
                  <c:v>1.1399999999999963</c:v>
                </c:pt>
                <c:pt idx="17">
                  <c:v>1.3900000000000001</c:v>
                </c:pt>
                <c:pt idx="18">
                  <c:v>0.39000000000000096</c:v>
                </c:pt>
                <c:pt idx="19">
                  <c:v>1.3900000000000001</c:v>
                </c:pt>
                <c:pt idx="20">
                  <c:v>1.02</c:v>
                </c:pt>
              </c:numCache>
            </c:numRef>
          </c:val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2035_2040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Sheet1!$K$3:$K$23</c:f>
              <c:numCache>
                <c:formatCode>General</c:formatCode>
                <c:ptCount val="21"/>
                <c:pt idx="0">
                  <c:v>0.77000000000000191</c:v>
                </c:pt>
                <c:pt idx="1">
                  <c:v>1.59</c:v>
                </c:pt>
                <c:pt idx="2">
                  <c:v>0.62000000000000166</c:v>
                </c:pt>
                <c:pt idx="3">
                  <c:v>0.55000000000000004</c:v>
                </c:pt>
                <c:pt idx="4">
                  <c:v>0.68</c:v>
                </c:pt>
                <c:pt idx="5">
                  <c:v>0.69000000000000061</c:v>
                </c:pt>
                <c:pt idx="6">
                  <c:v>-0.51</c:v>
                </c:pt>
                <c:pt idx="7">
                  <c:v>1.2</c:v>
                </c:pt>
                <c:pt idx="8">
                  <c:v>1.29</c:v>
                </c:pt>
                <c:pt idx="9">
                  <c:v>2.4699999999999998</c:v>
                </c:pt>
                <c:pt idx="10">
                  <c:v>1.75</c:v>
                </c:pt>
                <c:pt idx="11">
                  <c:v>1.8800000000000001</c:v>
                </c:pt>
                <c:pt idx="12">
                  <c:v>0.56000000000000005</c:v>
                </c:pt>
                <c:pt idx="13">
                  <c:v>1.26</c:v>
                </c:pt>
                <c:pt idx="14">
                  <c:v>0.98</c:v>
                </c:pt>
                <c:pt idx="15">
                  <c:v>1.51</c:v>
                </c:pt>
                <c:pt idx="16">
                  <c:v>0.93</c:v>
                </c:pt>
                <c:pt idx="17">
                  <c:v>1.23</c:v>
                </c:pt>
                <c:pt idx="18">
                  <c:v>0.27</c:v>
                </c:pt>
                <c:pt idx="19">
                  <c:v>1.1599999999999964</c:v>
                </c:pt>
                <c:pt idx="20">
                  <c:v>0.83000000000000063</c:v>
                </c:pt>
              </c:numCache>
            </c:numRef>
          </c:val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2040_2045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Sheet1!$L$3:$L$23</c:f>
              <c:numCache>
                <c:formatCode>General</c:formatCode>
                <c:ptCount val="21"/>
                <c:pt idx="0">
                  <c:v>0.59</c:v>
                </c:pt>
                <c:pt idx="1">
                  <c:v>1.34</c:v>
                </c:pt>
                <c:pt idx="2">
                  <c:v>0.47000000000000008</c:v>
                </c:pt>
                <c:pt idx="3">
                  <c:v>0.44</c:v>
                </c:pt>
                <c:pt idx="4">
                  <c:v>0.52</c:v>
                </c:pt>
                <c:pt idx="5">
                  <c:v>0.51</c:v>
                </c:pt>
                <c:pt idx="6">
                  <c:v>-0.45</c:v>
                </c:pt>
                <c:pt idx="7">
                  <c:v>1</c:v>
                </c:pt>
                <c:pt idx="8">
                  <c:v>1.07</c:v>
                </c:pt>
                <c:pt idx="9">
                  <c:v>2.15</c:v>
                </c:pt>
                <c:pt idx="10">
                  <c:v>1.53</c:v>
                </c:pt>
                <c:pt idx="11">
                  <c:v>1.6</c:v>
                </c:pt>
                <c:pt idx="12">
                  <c:v>0.37000000000000038</c:v>
                </c:pt>
                <c:pt idx="13">
                  <c:v>1.07</c:v>
                </c:pt>
                <c:pt idx="14">
                  <c:v>0.84000000000000064</c:v>
                </c:pt>
                <c:pt idx="15">
                  <c:v>1.29</c:v>
                </c:pt>
                <c:pt idx="16">
                  <c:v>0.72000000000000064</c:v>
                </c:pt>
                <c:pt idx="17">
                  <c:v>1.07</c:v>
                </c:pt>
                <c:pt idx="18">
                  <c:v>0.16</c:v>
                </c:pt>
                <c:pt idx="19">
                  <c:v>0.93</c:v>
                </c:pt>
                <c:pt idx="20">
                  <c:v>0.66000000000000214</c:v>
                </c:pt>
              </c:numCache>
            </c:numRef>
          </c:val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2045_2050</c:v>
                </c:pt>
              </c:strCache>
            </c:strRef>
          </c:tx>
          <c:invertIfNegative val="0"/>
          <c:cat>
            <c:strRef>
              <c:f>Sheet1!$A$3:$A$23</c:f>
              <c:strCache>
                <c:ptCount val="21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Guatemala</c:v>
                </c:pt>
                <c:pt idx="10">
                  <c:v>Haití</c:v>
                </c:pt>
                <c:pt idx="11">
                  <c:v>Honduras</c:v>
                </c:pt>
                <c:pt idx="12">
                  <c:v>México</c:v>
                </c:pt>
                <c:pt idx="13">
                  <c:v>Nicaragua</c:v>
                </c:pt>
                <c:pt idx="14">
                  <c:v>Panamá</c:v>
                </c:pt>
                <c:pt idx="15">
                  <c:v>Paraguay</c:v>
                </c:pt>
                <c:pt idx="16">
                  <c:v>Perú</c:v>
                </c:pt>
                <c:pt idx="17">
                  <c:v>República Dominicana</c:v>
                </c:pt>
                <c:pt idx="18">
                  <c:v>Uruguay</c:v>
                </c:pt>
                <c:pt idx="19">
                  <c:v>Venezuela (República Bolivariana de)</c:v>
                </c:pt>
                <c:pt idx="20">
                  <c:v>América Latina</c:v>
                </c:pt>
              </c:strCache>
            </c:strRef>
          </c:cat>
          <c:val>
            <c:numRef>
              <c:f>Sheet1!$M$3:$M$23</c:f>
              <c:numCache>
                <c:formatCode>General</c:formatCode>
                <c:ptCount val="21"/>
                <c:pt idx="0">
                  <c:v>0.42000000000000032</c:v>
                </c:pt>
                <c:pt idx="1">
                  <c:v>1.0900000000000001</c:v>
                </c:pt>
                <c:pt idx="2">
                  <c:v>0.35000000000000031</c:v>
                </c:pt>
                <c:pt idx="3">
                  <c:v>0.34</c:v>
                </c:pt>
                <c:pt idx="4">
                  <c:v>0.37000000000000038</c:v>
                </c:pt>
                <c:pt idx="5">
                  <c:v>0.34</c:v>
                </c:pt>
                <c:pt idx="6">
                  <c:v>-0.43000000000000038</c:v>
                </c:pt>
                <c:pt idx="7">
                  <c:v>0.82000000000000062</c:v>
                </c:pt>
                <c:pt idx="8">
                  <c:v>0.87000000000000166</c:v>
                </c:pt>
                <c:pt idx="9">
                  <c:v>1.83</c:v>
                </c:pt>
                <c:pt idx="10">
                  <c:v>1.32</c:v>
                </c:pt>
                <c:pt idx="11">
                  <c:v>1.32</c:v>
                </c:pt>
                <c:pt idx="12">
                  <c:v>0.21000000000000021</c:v>
                </c:pt>
                <c:pt idx="13">
                  <c:v>0.9</c:v>
                </c:pt>
                <c:pt idx="14">
                  <c:v>0.70000000000000062</c:v>
                </c:pt>
                <c:pt idx="15">
                  <c:v>1.0900000000000001</c:v>
                </c:pt>
                <c:pt idx="16">
                  <c:v>0.51</c:v>
                </c:pt>
                <c:pt idx="17">
                  <c:v>0.91</c:v>
                </c:pt>
                <c:pt idx="18">
                  <c:v>6.0000000000000032E-2</c:v>
                </c:pt>
                <c:pt idx="19">
                  <c:v>0.71000000000000063</c:v>
                </c:pt>
                <c:pt idx="20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22208"/>
        <c:axId val="183722600"/>
        <c:axId val="0"/>
      </c:bar3DChart>
      <c:catAx>
        <c:axId val="18372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50" baseline="0"/>
            </a:pPr>
            <a:endParaRPr lang="pt-PT"/>
          </a:p>
        </c:txPr>
        <c:crossAx val="183722600"/>
        <c:crosses val="autoZero"/>
        <c:auto val="1"/>
        <c:lblAlgn val="ctr"/>
        <c:lblOffset val="100"/>
        <c:noMultiLvlLbl val="0"/>
      </c:catAx>
      <c:valAx>
        <c:axId val="18372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722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1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PT"/>
              <a:t>AMERICA DEL SUR: TASA DE CRECIMIENTO MEDIO ANUAL URBANA Y RURAL Y DIFERENCIAL DE CRECIMIENTO. 1950-2000</a:t>
            </a:r>
          </a:p>
        </c:rich>
      </c:tx>
      <c:layout>
        <c:manualLayout>
          <c:xMode val="edge"/>
          <c:yMode val="edge"/>
          <c:x val="0.13443640124095141"/>
          <c:y val="2.05128205128205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467425025853456E-2"/>
          <c:y val="0.12136752136752139"/>
          <c:w val="0.94725956566701142"/>
          <c:h val="0.74358974358974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cuadro6!$B$11</c:f>
              <c:strCache>
                <c:ptCount val="1"/>
                <c:pt idx="0">
                  <c:v>Tasa de crecimiento urbano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cuadro6!$A$16:$A$25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(Rep.Bol. de)</c:v>
                </c:pt>
              </c:strCache>
            </c:strRef>
          </c:cat>
          <c:val>
            <c:numRef>
              <c:f>cuadro6!$B$16:$B$25</c:f>
              <c:numCache>
                <c:formatCode>0.0</c:formatCode>
                <c:ptCount val="10"/>
                <c:pt idx="0">
                  <c:v>2.1898078503250802</c:v>
                </c:pt>
                <c:pt idx="1">
                  <c:v>3.1721840840925815</c:v>
                </c:pt>
                <c:pt idx="2">
                  <c:v>3.9784172587750488</c:v>
                </c:pt>
                <c:pt idx="3">
                  <c:v>2.579254229539333</c:v>
                </c:pt>
                <c:pt idx="4">
                  <c:v>3.3377395433290276</c:v>
                </c:pt>
                <c:pt idx="5">
                  <c:v>4.1072442632589254</c:v>
                </c:pt>
                <c:pt idx="6">
                  <c:v>3.6422855632714897</c:v>
                </c:pt>
                <c:pt idx="7">
                  <c:v>3.3342841545224782</c:v>
                </c:pt>
                <c:pt idx="8">
                  <c:v>0.85167767526941041</c:v>
                </c:pt>
                <c:pt idx="9">
                  <c:v>4.3013445804152415</c:v>
                </c:pt>
              </c:numCache>
            </c:numRef>
          </c:val>
        </c:ser>
        <c:ser>
          <c:idx val="1"/>
          <c:order val="1"/>
          <c:tx>
            <c:strRef>
              <c:f>cuadro6!$C$11</c:f>
              <c:strCache>
                <c:ptCount val="1"/>
                <c:pt idx="0">
                  <c:v>Tasa de crecimiento rural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cuadro6!$A$16:$A$25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(Rep.Bol. de)</c:v>
                </c:pt>
              </c:strCache>
            </c:strRef>
          </c:cat>
          <c:val>
            <c:numRef>
              <c:f>cuadro6!$C$16:$C$25</c:f>
              <c:numCache>
                <c:formatCode>0.0</c:formatCode>
                <c:ptCount val="10"/>
                <c:pt idx="0">
                  <c:v>-0.99958846207713259</c:v>
                </c:pt>
                <c:pt idx="1">
                  <c:v>0.86767497131141891</c:v>
                </c:pt>
                <c:pt idx="2">
                  <c:v>-5.3550635241534493E-2</c:v>
                </c:pt>
                <c:pt idx="3">
                  <c:v>-0.28029421973005247</c:v>
                </c:pt>
                <c:pt idx="4">
                  <c:v>0.68750985098160433</c:v>
                </c:pt>
                <c:pt idx="5">
                  <c:v>1.395479714031409</c:v>
                </c:pt>
                <c:pt idx="6">
                  <c:v>1.8216485836462244</c:v>
                </c:pt>
                <c:pt idx="7">
                  <c:v>0.73536406028658463</c:v>
                </c:pt>
                <c:pt idx="8">
                  <c:v>-1.5149407634281524</c:v>
                </c:pt>
                <c:pt idx="9">
                  <c:v>-0.12229042125856042</c:v>
                </c:pt>
              </c:numCache>
            </c:numRef>
          </c:val>
        </c:ser>
        <c:ser>
          <c:idx val="2"/>
          <c:order val="2"/>
          <c:tx>
            <c:strRef>
              <c:f>cuadro6!$D$9</c:f>
              <c:strCache>
                <c:ptCount val="1"/>
                <c:pt idx="0">
                  <c:v>Diferencial de crecimiento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cuadro6!$A$16:$A$25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(Rep.Bol. de)</c:v>
                </c:pt>
              </c:strCache>
            </c:strRef>
          </c:cat>
          <c:val>
            <c:numRef>
              <c:f>cuadro6!$D$16:$D$25</c:f>
              <c:numCache>
                <c:formatCode>0.0</c:formatCode>
                <c:ptCount val="10"/>
                <c:pt idx="0">
                  <c:v>3.1893963124022227</c:v>
                </c:pt>
                <c:pt idx="1">
                  <c:v>2.3045091127811648</c:v>
                </c:pt>
                <c:pt idx="2">
                  <c:v>4.0319678940165824</c:v>
                </c:pt>
                <c:pt idx="3">
                  <c:v>2.8595484492693735</c:v>
                </c:pt>
                <c:pt idx="4">
                  <c:v>2.6502296923474242</c:v>
                </c:pt>
                <c:pt idx="5">
                  <c:v>2.7117645492275457</c:v>
                </c:pt>
                <c:pt idx="6">
                  <c:v>1.8206369796252737</c:v>
                </c:pt>
                <c:pt idx="7">
                  <c:v>2.5989200942358925</c:v>
                </c:pt>
                <c:pt idx="8">
                  <c:v>2.3666184386975577</c:v>
                </c:pt>
                <c:pt idx="9">
                  <c:v>4.4236350016738024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12168"/>
        <c:axId val="214512560"/>
      </c:barChart>
      <c:catAx>
        <c:axId val="21451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21451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512560"/>
        <c:scaling>
          <c:orientation val="minMax"/>
          <c:max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21451216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251035625518044"/>
          <c:y val="0.15342465753424694"/>
          <c:w val="0.18641259320629752"/>
          <c:h val="0.108219178082191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PT"/>
              <a:t>AMÉRICA DEL SUR: EVOLUCIÓN PORCENTUAL DE LA POBLACIÓN,SEGÚN LA POBLACIÓN DEL ÚLTIMO CENSO. 1950-2050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cuadro1!$H$10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(cuadro1!$A$14:$A$22;cuadro1!$A$24)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 Bol. de)</c:v>
                </c:pt>
              </c:strCache>
            </c:strRef>
          </c:cat>
          <c:val>
            <c:numRef>
              <c:f>(cuadro1!$H$14:$H$22;cuadro1!$H$24)</c:f>
              <c:numCache>
                <c:formatCode>0.0</c:formatCode>
                <c:ptCount val="10"/>
                <c:pt idx="0">
                  <c:v>43.832757907928112</c:v>
                </c:pt>
                <c:pt idx="1">
                  <c:v>36.486734567472091</c:v>
                </c:pt>
                <c:pt idx="2">
                  <c:v>30.326306070871755</c:v>
                </c:pt>
                <c:pt idx="3">
                  <c:v>39.248638981347128</c:v>
                </c:pt>
                <c:pt idx="4">
                  <c:v>28.775794590886317</c:v>
                </c:pt>
                <c:pt idx="5">
                  <c:v>26.345811265774127</c:v>
                </c:pt>
                <c:pt idx="6">
                  <c:v>25.729247648453526</c:v>
                </c:pt>
                <c:pt idx="7">
                  <c:v>22.683245977323011</c:v>
                </c:pt>
                <c:pt idx="8">
                  <c:v>0</c:v>
                </c:pt>
                <c:pt idx="9">
                  <c:v>21.839126129240686</c:v>
                </c:pt>
              </c:numCache>
            </c:numRef>
          </c:val>
        </c:ser>
        <c:ser>
          <c:idx val="1"/>
          <c:order val="1"/>
          <c:tx>
            <c:strRef>
              <c:f>cuadro1!$I$10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(cuadro1!$A$14:$A$22;cuadro1!$A$24)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 Bol. de)</c:v>
                </c:pt>
              </c:strCache>
            </c:strRef>
          </c:cat>
          <c:val>
            <c:numRef>
              <c:f>(cuadro1!$I$14:$I$22;cuadro1!$I$24)</c:f>
              <c:numCache>
                <c:formatCode>0.0</c:formatCode>
                <c:ptCount val="10"/>
                <c:pt idx="0">
                  <c:v>55.195039289710216</c:v>
                </c:pt>
                <c:pt idx="1">
                  <c:v>0</c:v>
                </c:pt>
                <c:pt idx="2">
                  <c:v>42.855354946670232</c:v>
                </c:pt>
                <c:pt idx="3">
                  <c:v>48.782103716914961</c:v>
                </c:pt>
                <c:pt idx="4">
                  <c:v>42.066770675220909</c:v>
                </c:pt>
                <c:pt idx="5">
                  <c:v>37.544025438675</c:v>
                </c:pt>
                <c:pt idx="6">
                  <c:v>35.232098401029916</c:v>
                </c:pt>
                <c:pt idx="7">
                  <c:v>36.13997249468548</c:v>
                </c:pt>
                <c:pt idx="8">
                  <c:v>80.083542039300781</c:v>
                </c:pt>
                <c:pt idx="9">
                  <c:v>32.636117221106261</c:v>
                </c:pt>
              </c:numCache>
            </c:numRef>
          </c:val>
        </c:ser>
        <c:ser>
          <c:idx val="2"/>
          <c:order val="2"/>
          <c:tx>
            <c:strRef>
              <c:f>cuadro1!$J$10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(cuadro1!$A$14:$A$22;cuadro1!$A$24)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 Bol. de)</c:v>
                </c:pt>
              </c:strCache>
            </c:strRef>
          </c:cat>
          <c:val>
            <c:numRef>
              <c:f>(cuadro1!$J$14:$J$22;cuadro1!$J$24)</c:f>
              <c:numCache>
                <c:formatCode>0.0</c:formatCode>
                <c:ptCount val="10"/>
                <c:pt idx="0">
                  <c:v>64.435320557317397</c:v>
                </c:pt>
                <c:pt idx="1">
                  <c:v>55.756644801841844</c:v>
                </c:pt>
                <c:pt idx="2">
                  <c:v>54.85172630702494</c:v>
                </c:pt>
                <c:pt idx="3">
                  <c:v>58.775551246044593</c:v>
                </c:pt>
                <c:pt idx="4">
                  <c:v>55.33724439322225</c:v>
                </c:pt>
                <c:pt idx="5">
                  <c:v>53.647448367176104</c:v>
                </c:pt>
                <c:pt idx="6">
                  <c:v>46.207408664165115</c:v>
                </c:pt>
                <c:pt idx="7">
                  <c:v>49.387605652484744</c:v>
                </c:pt>
                <c:pt idx="8">
                  <c:v>86.03598947609737</c:v>
                </c:pt>
                <c:pt idx="9">
                  <c:v>46.506481896365095</c:v>
                </c:pt>
              </c:numCache>
            </c:numRef>
          </c:val>
        </c:ser>
        <c:ser>
          <c:idx val="3"/>
          <c:order val="3"/>
          <c:tx>
            <c:strRef>
              <c:f>cuadro1!$K$10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(cuadro1!$A$14:$A$22;cuadro1!$A$24)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 Bol. de)</c:v>
                </c:pt>
              </c:strCache>
            </c:strRef>
          </c:cat>
          <c:val>
            <c:numRef>
              <c:f>(cuadro1!$K$14:$K$22;cuadro1!$K$24)</c:f>
              <c:numCache>
                <c:formatCode>0.0</c:formatCode>
                <c:ptCount val="10"/>
                <c:pt idx="0">
                  <c:v>77.080473787600852</c:v>
                </c:pt>
                <c:pt idx="1">
                  <c:v>0</c:v>
                </c:pt>
                <c:pt idx="2">
                  <c:v>70.083632917640259</c:v>
                </c:pt>
                <c:pt idx="3">
                  <c:v>74.949788094878187</c:v>
                </c:pt>
                <c:pt idx="4">
                  <c:v>67.130496331855625</c:v>
                </c:pt>
                <c:pt idx="5">
                  <c:v>66.95102778669839</c:v>
                </c:pt>
                <c:pt idx="6">
                  <c:v>58.671176274859242</c:v>
                </c:pt>
                <c:pt idx="7">
                  <c:v>62.03528602291312</c:v>
                </c:pt>
                <c:pt idx="8">
                  <c:v>91.182914671785241</c:v>
                </c:pt>
                <c:pt idx="9">
                  <c:v>62.96782670063282</c:v>
                </c:pt>
              </c:numCache>
            </c:numRef>
          </c:val>
        </c:ser>
        <c:ser>
          <c:idx val="4"/>
          <c:order val="4"/>
          <c:tx>
            <c:strRef>
              <c:f>cuadro1!$L$10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(cuadro1!$A$14:$A$22;cuadro1!$A$24)</c:f>
              <c:strCache>
                <c:ptCount val="10"/>
                <c:pt idx="0">
                  <c:v>Argentina</c:v>
                </c:pt>
                <c:pt idx="1">
                  <c:v>Bolivia (Est. plur.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Perú</c:v>
                </c:pt>
                <c:pt idx="8">
                  <c:v>Uruguay</c:v>
                </c:pt>
                <c:pt idx="9">
                  <c:v>Venezuela (Rep. Bol. de)</c:v>
                </c:pt>
              </c:strCache>
            </c:strRef>
          </c:cat>
          <c:val>
            <c:numRef>
              <c:f>(cuadro1!$L$14:$L$22;cuadro1!$L$24)</c:f>
              <c:numCache>
                <c:formatCode>0.0</c:formatCode>
                <c:ptCount val="10"/>
                <c:pt idx="0">
                  <c:v>89.948734326104159</c:v>
                </c:pt>
                <c:pt idx="1">
                  <c:v>77.598982394334158</c:v>
                </c:pt>
                <c:pt idx="2">
                  <c:v>86.800344194850425</c:v>
                </c:pt>
                <c:pt idx="3">
                  <c:v>88.303895726737153</c:v>
                </c:pt>
                <c:pt idx="4">
                  <c:v>79.843574323995838</c:v>
                </c:pt>
                <c:pt idx="5">
                  <c:v>79.775369905815836</c:v>
                </c:pt>
                <c:pt idx="6">
                  <c:v>80.426665798987642</c:v>
                </c:pt>
                <c:pt idx="7">
                  <c:v>80.432765652115592</c:v>
                </c:pt>
                <c:pt idx="8">
                  <c:v>97.616787148916558</c:v>
                </c:pt>
                <c:pt idx="9">
                  <c:v>78.533443566272723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6683256"/>
        <c:axId val="215985992"/>
      </c:barChart>
      <c:catAx>
        <c:axId val="18668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215985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9859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18668325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2174103237096"/>
          <c:y val="3.2882035578886096E-2"/>
          <c:w val="0.53914032956624158"/>
          <c:h val="0.83690215806357771"/>
        </c:manualLayout>
      </c:layout>
      <c:lineChart>
        <c:grouping val="standard"/>
        <c:varyColors val="0"/>
        <c:ser>
          <c:idx val="0"/>
          <c:order val="0"/>
          <c:tx>
            <c:strRef>
              <c:f>us_poplabour!$A$4:$B$4</c:f>
              <c:strCache>
                <c:ptCount val="1"/>
                <c:pt idx="0">
                  <c:v>          Argentina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us_poplabour!$C$4:$AH$4</c:f>
              <c:numCache>
                <c:formatCode>General</c:formatCode>
                <c:ptCount val="32"/>
                <c:pt idx="0">
                  <c:v>11453.47</c:v>
                </c:pt>
                <c:pt idx="1">
                  <c:v>11678.023999999989</c:v>
                </c:pt>
                <c:pt idx="2">
                  <c:v>11900.955999999938</c:v>
                </c:pt>
                <c:pt idx="3">
                  <c:v>12025.22100000001</c:v>
                </c:pt>
                <c:pt idx="4">
                  <c:v>12175.964999999967</c:v>
                </c:pt>
                <c:pt idx="5">
                  <c:v>12457.093000000004</c:v>
                </c:pt>
                <c:pt idx="6">
                  <c:v>12554.991</c:v>
                </c:pt>
                <c:pt idx="7">
                  <c:v>12717.058999999952</c:v>
                </c:pt>
                <c:pt idx="8">
                  <c:v>12957.571</c:v>
                </c:pt>
                <c:pt idx="9">
                  <c:v>13272.768</c:v>
                </c:pt>
                <c:pt idx="10">
                  <c:v>13303.630000000006</c:v>
                </c:pt>
                <c:pt idx="11">
                  <c:v>13415.02</c:v>
                </c:pt>
                <c:pt idx="12">
                  <c:v>13556.849999999971</c:v>
                </c:pt>
                <c:pt idx="13">
                  <c:v>13782.17</c:v>
                </c:pt>
                <c:pt idx="14">
                  <c:v>14013.48</c:v>
                </c:pt>
                <c:pt idx="15">
                  <c:v>14358.1</c:v>
                </c:pt>
                <c:pt idx="16">
                  <c:v>14557.2</c:v>
                </c:pt>
                <c:pt idx="17">
                  <c:v>14763.08</c:v>
                </c:pt>
                <c:pt idx="18">
                  <c:v>14974.28</c:v>
                </c:pt>
                <c:pt idx="19">
                  <c:v>15189.64000000001</c:v>
                </c:pt>
                <c:pt idx="20">
                  <c:v>15407.82</c:v>
                </c:pt>
                <c:pt idx="21">
                  <c:v>15682.77</c:v>
                </c:pt>
                <c:pt idx="22">
                  <c:v>15953.31</c:v>
                </c:pt>
                <c:pt idx="23">
                  <c:v>16220.7</c:v>
                </c:pt>
                <c:pt idx="24">
                  <c:v>17470.22</c:v>
                </c:pt>
                <c:pt idx="25">
                  <c:v>17722.66</c:v>
                </c:pt>
                <c:pt idx="26">
                  <c:v>17952.88</c:v>
                </c:pt>
                <c:pt idx="27">
                  <c:v>18091.609999999924</c:v>
                </c:pt>
                <c:pt idx="28">
                  <c:v>18228.099999999937</c:v>
                </c:pt>
                <c:pt idx="29">
                  <c:v>18366.38</c:v>
                </c:pt>
                <c:pt idx="30">
                  <c:v>18365.68999999994</c:v>
                </c:pt>
                <c:pt idx="31">
                  <c:v>18629.280000000021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us_poplabour!$A$5:$B$5</c:f>
              <c:strCache>
                <c:ptCount val="1"/>
                <c:pt idx="0">
                  <c:v>          Argentina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us_poplabour!$C$5:$AH$5</c:f>
              <c:numCache>
                <c:formatCode>General</c:formatCode>
                <c:ptCount val="32"/>
                <c:pt idx="0">
                  <c:v>1311</c:v>
                </c:pt>
                <c:pt idx="1">
                  <c:v>1336</c:v>
                </c:pt>
                <c:pt idx="2">
                  <c:v>1361</c:v>
                </c:pt>
                <c:pt idx="3">
                  <c:v>1386</c:v>
                </c:pt>
                <c:pt idx="4">
                  <c:v>1392</c:v>
                </c:pt>
                <c:pt idx="5">
                  <c:v>1399</c:v>
                </c:pt>
                <c:pt idx="6">
                  <c:v>1411</c:v>
                </c:pt>
                <c:pt idx="7">
                  <c:v>1422</c:v>
                </c:pt>
                <c:pt idx="8">
                  <c:v>1431</c:v>
                </c:pt>
                <c:pt idx="9">
                  <c:v>1439</c:v>
                </c:pt>
                <c:pt idx="10">
                  <c:v>1458</c:v>
                </c:pt>
                <c:pt idx="11">
                  <c:v>1447</c:v>
                </c:pt>
                <c:pt idx="12">
                  <c:v>1450</c:v>
                </c:pt>
                <c:pt idx="13">
                  <c:v>1454</c:v>
                </c:pt>
                <c:pt idx="14">
                  <c:v>1458</c:v>
                </c:pt>
                <c:pt idx="15">
                  <c:v>1462</c:v>
                </c:pt>
                <c:pt idx="16">
                  <c:v>1462</c:v>
                </c:pt>
                <c:pt idx="17">
                  <c:v>1462</c:v>
                </c:pt>
                <c:pt idx="18">
                  <c:v>1461</c:v>
                </c:pt>
                <c:pt idx="19">
                  <c:v>1460</c:v>
                </c:pt>
                <c:pt idx="20">
                  <c:v>1458</c:v>
                </c:pt>
                <c:pt idx="21">
                  <c:v>1456</c:v>
                </c:pt>
                <c:pt idx="22">
                  <c:v>1453</c:v>
                </c:pt>
                <c:pt idx="23">
                  <c:v>1450</c:v>
                </c:pt>
                <c:pt idx="24">
                  <c:v>1446</c:v>
                </c:pt>
                <c:pt idx="25">
                  <c:v>1442</c:v>
                </c:pt>
                <c:pt idx="26">
                  <c:v>1438</c:v>
                </c:pt>
                <c:pt idx="27">
                  <c:v>1429</c:v>
                </c:pt>
                <c:pt idx="28">
                  <c:v>1421</c:v>
                </c:pt>
                <c:pt idx="29">
                  <c:v>1413</c:v>
                </c:pt>
                <c:pt idx="30">
                  <c:v>1405</c:v>
                </c:pt>
                <c:pt idx="31">
                  <c:v>1396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us_poplabour!$A$6:$B$6</c:f>
              <c:strCache>
                <c:ptCount val="1"/>
                <c:pt idx="0">
                  <c:v>          Brazil All sectors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7.5000000000000011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us_poplabour!$C$6:$AH$6</c:f>
              <c:numCache>
                <c:formatCode>General</c:formatCode>
                <c:ptCount val="32"/>
                <c:pt idx="0">
                  <c:v>46277.606</c:v>
                </c:pt>
                <c:pt idx="1">
                  <c:v>48054.665999999997</c:v>
                </c:pt>
                <c:pt idx="2">
                  <c:v>49625.667999999998</c:v>
                </c:pt>
                <c:pt idx="3">
                  <c:v>51373.563000000002</c:v>
                </c:pt>
                <c:pt idx="4">
                  <c:v>52802.398000000001</c:v>
                </c:pt>
                <c:pt idx="5">
                  <c:v>54163.866000000002</c:v>
                </c:pt>
                <c:pt idx="6">
                  <c:v>55637.407000000007</c:v>
                </c:pt>
                <c:pt idx="7">
                  <c:v>58102.222999999998</c:v>
                </c:pt>
                <c:pt idx="8">
                  <c:v>59491.913</c:v>
                </c:pt>
                <c:pt idx="9">
                  <c:v>60953.527999999998</c:v>
                </c:pt>
                <c:pt idx="10">
                  <c:v>62657.25</c:v>
                </c:pt>
                <c:pt idx="11">
                  <c:v>66466.649999999994</c:v>
                </c:pt>
                <c:pt idx="12">
                  <c:v>70458.31</c:v>
                </c:pt>
                <c:pt idx="13">
                  <c:v>71899.38</c:v>
                </c:pt>
                <c:pt idx="14">
                  <c:v>73747.009999999995</c:v>
                </c:pt>
                <c:pt idx="15">
                  <c:v>75663.459999999992</c:v>
                </c:pt>
                <c:pt idx="16">
                  <c:v>75249.23</c:v>
                </c:pt>
                <c:pt idx="17">
                  <c:v>77869.899999999994</c:v>
                </c:pt>
                <c:pt idx="18">
                  <c:v>79687.81</c:v>
                </c:pt>
                <c:pt idx="19">
                  <c:v>82417.119999999995</c:v>
                </c:pt>
                <c:pt idx="20">
                  <c:v>83762.070000000007</c:v>
                </c:pt>
                <c:pt idx="21">
                  <c:v>84912.150000000023</c:v>
                </c:pt>
                <c:pt idx="22">
                  <c:v>87613.77</c:v>
                </c:pt>
                <c:pt idx="23">
                  <c:v>89382.85</c:v>
                </c:pt>
                <c:pt idx="24">
                  <c:v>91958.98</c:v>
                </c:pt>
                <c:pt idx="25">
                  <c:v>94565.45</c:v>
                </c:pt>
                <c:pt idx="26">
                  <c:v>95660.19</c:v>
                </c:pt>
                <c:pt idx="27">
                  <c:v>96553.600000000006</c:v>
                </c:pt>
                <c:pt idx="28">
                  <c:v>98261.38</c:v>
                </c:pt>
                <c:pt idx="29">
                  <c:v>99926.650000000023</c:v>
                </c:pt>
                <c:pt idx="30">
                  <c:v>101601.3</c:v>
                </c:pt>
                <c:pt idx="31">
                  <c:v>103221.7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us_poplabour!$A$7:$B$7</c:f>
              <c:strCache>
                <c:ptCount val="1"/>
                <c:pt idx="0">
                  <c:v>          Brazil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us_poplabour!$C$7:$AH$7</c:f>
              <c:numCache>
                <c:formatCode>General</c:formatCode>
                <c:ptCount val="32"/>
                <c:pt idx="0">
                  <c:v>16330</c:v>
                </c:pt>
                <c:pt idx="1">
                  <c:v>16314</c:v>
                </c:pt>
                <c:pt idx="2">
                  <c:v>16208</c:v>
                </c:pt>
                <c:pt idx="3">
                  <c:v>16079</c:v>
                </c:pt>
                <c:pt idx="4">
                  <c:v>15871</c:v>
                </c:pt>
                <c:pt idx="5">
                  <c:v>15622</c:v>
                </c:pt>
                <c:pt idx="6">
                  <c:v>15360</c:v>
                </c:pt>
                <c:pt idx="7">
                  <c:v>15160</c:v>
                </c:pt>
                <c:pt idx="8">
                  <c:v>14800</c:v>
                </c:pt>
                <c:pt idx="9">
                  <c:v>14461</c:v>
                </c:pt>
                <c:pt idx="10">
                  <c:v>14062</c:v>
                </c:pt>
                <c:pt idx="11">
                  <c:v>14094</c:v>
                </c:pt>
                <c:pt idx="12">
                  <c:v>14120</c:v>
                </c:pt>
                <c:pt idx="13">
                  <c:v>14037</c:v>
                </c:pt>
                <c:pt idx="14">
                  <c:v>13955</c:v>
                </c:pt>
                <c:pt idx="15">
                  <c:v>13869</c:v>
                </c:pt>
                <c:pt idx="16">
                  <c:v>13639</c:v>
                </c:pt>
                <c:pt idx="17">
                  <c:v>13642</c:v>
                </c:pt>
                <c:pt idx="18">
                  <c:v>13565</c:v>
                </c:pt>
                <c:pt idx="19">
                  <c:v>13486</c:v>
                </c:pt>
                <c:pt idx="20">
                  <c:v>13325</c:v>
                </c:pt>
                <c:pt idx="21">
                  <c:v>13138</c:v>
                </c:pt>
                <c:pt idx="22">
                  <c:v>13028</c:v>
                </c:pt>
                <c:pt idx="23">
                  <c:v>12795</c:v>
                </c:pt>
                <c:pt idx="24">
                  <c:v>12659</c:v>
                </c:pt>
                <c:pt idx="25">
                  <c:v>12424</c:v>
                </c:pt>
                <c:pt idx="26">
                  <c:v>12173</c:v>
                </c:pt>
                <c:pt idx="27">
                  <c:v>11903</c:v>
                </c:pt>
                <c:pt idx="28">
                  <c:v>11622</c:v>
                </c:pt>
                <c:pt idx="29">
                  <c:v>11336</c:v>
                </c:pt>
                <c:pt idx="30">
                  <c:v>11049</c:v>
                </c:pt>
                <c:pt idx="31">
                  <c:v>10763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us_poplabour!$A$8:$B$8</c:f>
              <c:strCache>
                <c:ptCount val="1"/>
                <c:pt idx="0">
                  <c:v>          Chile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us_poplabour!$C$8:$AH$8</c:f>
              <c:numCache>
                <c:formatCode>General</c:formatCode>
                <c:ptCount val="32"/>
                <c:pt idx="0">
                  <c:v>3768.8009999999999</c:v>
                </c:pt>
                <c:pt idx="1">
                  <c:v>3824.3120000000022</c:v>
                </c:pt>
                <c:pt idx="2">
                  <c:v>3896.922</c:v>
                </c:pt>
                <c:pt idx="3">
                  <c:v>4013.9740000000002</c:v>
                </c:pt>
                <c:pt idx="4">
                  <c:v>4157.37</c:v>
                </c:pt>
                <c:pt idx="5">
                  <c:v>4367.7610000000004</c:v>
                </c:pt>
                <c:pt idx="6">
                  <c:v>4435.3130000000001</c:v>
                </c:pt>
                <c:pt idx="7">
                  <c:v>4603.3430000000017</c:v>
                </c:pt>
                <c:pt idx="8">
                  <c:v>4774.4869999999992</c:v>
                </c:pt>
                <c:pt idx="9">
                  <c:v>4915.607</c:v>
                </c:pt>
                <c:pt idx="10">
                  <c:v>4998.701</c:v>
                </c:pt>
                <c:pt idx="11">
                  <c:v>5088.75</c:v>
                </c:pt>
                <c:pt idx="12">
                  <c:v>5299.8180000000002</c:v>
                </c:pt>
                <c:pt idx="13">
                  <c:v>5525.009</c:v>
                </c:pt>
                <c:pt idx="14">
                  <c:v>5624.0830000000005</c:v>
                </c:pt>
                <c:pt idx="15">
                  <c:v>5627.6420000000044</c:v>
                </c:pt>
                <c:pt idx="16">
                  <c:v>5677.0660000000034</c:v>
                </c:pt>
                <c:pt idx="17">
                  <c:v>5811.6610000000146</c:v>
                </c:pt>
                <c:pt idx="18">
                  <c:v>5935.9560000000001</c:v>
                </c:pt>
                <c:pt idx="19">
                  <c:v>6039.2940000000008</c:v>
                </c:pt>
                <c:pt idx="20">
                  <c:v>6086.8060000000014</c:v>
                </c:pt>
                <c:pt idx="21">
                  <c:v>6127.5360000000001</c:v>
                </c:pt>
                <c:pt idx="22">
                  <c:v>6201.3430000000017</c:v>
                </c:pt>
                <c:pt idx="23">
                  <c:v>6377.241</c:v>
                </c:pt>
                <c:pt idx="24">
                  <c:v>6575.348</c:v>
                </c:pt>
                <c:pt idx="25">
                  <c:v>6764.9620000000004</c:v>
                </c:pt>
                <c:pt idx="26">
                  <c:v>6963.6510000000044</c:v>
                </c:pt>
                <c:pt idx="27">
                  <c:v>7156.8460000000014</c:v>
                </c:pt>
                <c:pt idx="28">
                  <c:v>7451.07</c:v>
                </c:pt>
                <c:pt idx="29">
                  <c:v>7560.7930000000006</c:v>
                </c:pt>
                <c:pt idx="30">
                  <c:v>8031.9</c:v>
                </c:pt>
                <c:pt idx="31">
                  <c:v>8160.5120000000024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us_poplabour!$A$9:$B$9</c:f>
              <c:strCache>
                <c:ptCount val="1"/>
                <c:pt idx="0">
                  <c:v>          Chile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us_poplabour!$C$9:$AH$9</c:f>
              <c:numCache>
                <c:formatCode>General</c:formatCode>
                <c:ptCount val="32"/>
                <c:pt idx="0">
                  <c:v>765</c:v>
                </c:pt>
                <c:pt idx="1">
                  <c:v>775</c:v>
                </c:pt>
                <c:pt idx="2">
                  <c:v>777</c:v>
                </c:pt>
                <c:pt idx="3">
                  <c:v>788</c:v>
                </c:pt>
                <c:pt idx="4">
                  <c:v>810</c:v>
                </c:pt>
                <c:pt idx="5">
                  <c:v>856</c:v>
                </c:pt>
                <c:pt idx="6">
                  <c:v>862</c:v>
                </c:pt>
                <c:pt idx="7">
                  <c:v>885</c:v>
                </c:pt>
                <c:pt idx="8">
                  <c:v>908</c:v>
                </c:pt>
                <c:pt idx="9">
                  <c:v>927</c:v>
                </c:pt>
                <c:pt idx="10">
                  <c:v>934</c:v>
                </c:pt>
                <c:pt idx="11">
                  <c:v>939</c:v>
                </c:pt>
                <c:pt idx="12">
                  <c:v>954</c:v>
                </c:pt>
                <c:pt idx="13">
                  <c:v>973</c:v>
                </c:pt>
                <c:pt idx="14">
                  <c:v>977</c:v>
                </c:pt>
                <c:pt idx="15">
                  <c:v>968</c:v>
                </c:pt>
                <c:pt idx="16">
                  <c:v>966</c:v>
                </c:pt>
                <c:pt idx="17">
                  <c:v>970</c:v>
                </c:pt>
                <c:pt idx="18">
                  <c:v>976</c:v>
                </c:pt>
                <c:pt idx="19">
                  <c:v>979</c:v>
                </c:pt>
                <c:pt idx="20">
                  <c:v>962</c:v>
                </c:pt>
                <c:pt idx="21">
                  <c:v>966</c:v>
                </c:pt>
                <c:pt idx="22">
                  <c:v>961</c:v>
                </c:pt>
                <c:pt idx="23">
                  <c:v>963</c:v>
                </c:pt>
                <c:pt idx="24">
                  <c:v>980</c:v>
                </c:pt>
                <c:pt idx="25">
                  <c:v>977</c:v>
                </c:pt>
                <c:pt idx="26">
                  <c:v>982</c:v>
                </c:pt>
                <c:pt idx="27">
                  <c:v>971</c:v>
                </c:pt>
                <c:pt idx="28">
                  <c:v>969</c:v>
                </c:pt>
                <c:pt idx="29">
                  <c:v>967</c:v>
                </c:pt>
                <c:pt idx="30">
                  <c:v>964</c:v>
                </c:pt>
                <c:pt idx="31">
                  <c:v>961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us_poplabour!$A$10:$B$10</c:f>
              <c:strCache>
                <c:ptCount val="1"/>
                <c:pt idx="0">
                  <c:v>          Colombia All sectors</c:v>
                </c:pt>
              </c:strCache>
            </c:strRef>
          </c:tx>
          <c:marker>
            <c:symbol val="none"/>
          </c:marker>
          <c:dLbls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us_poplabour!$C$10:$AH$10</c:f>
              <c:numCache>
                <c:formatCode>General</c:formatCode>
                <c:ptCount val="32"/>
                <c:pt idx="0">
                  <c:v>7842.08</c:v>
                </c:pt>
                <c:pt idx="1">
                  <c:v>8147.68</c:v>
                </c:pt>
                <c:pt idx="2">
                  <c:v>8471.7929999999851</c:v>
                </c:pt>
                <c:pt idx="3">
                  <c:v>8803.26</c:v>
                </c:pt>
                <c:pt idx="4">
                  <c:v>9133.1450000000004</c:v>
                </c:pt>
                <c:pt idx="5">
                  <c:v>9470.3330000000005</c:v>
                </c:pt>
                <c:pt idx="6">
                  <c:v>9796.4009999999525</c:v>
                </c:pt>
                <c:pt idx="7">
                  <c:v>10128.984</c:v>
                </c:pt>
                <c:pt idx="8">
                  <c:v>10474.928</c:v>
                </c:pt>
                <c:pt idx="9">
                  <c:v>10830.159</c:v>
                </c:pt>
                <c:pt idx="10">
                  <c:v>11362.449999999983</c:v>
                </c:pt>
                <c:pt idx="11">
                  <c:v>11669.65</c:v>
                </c:pt>
                <c:pt idx="12">
                  <c:v>11966.99</c:v>
                </c:pt>
                <c:pt idx="13">
                  <c:v>12270.359999999948</c:v>
                </c:pt>
                <c:pt idx="14">
                  <c:v>12904.69</c:v>
                </c:pt>
                <c:pt idx="15">
                  <c:v>13566.05</c:v>
                </c:pt>
                <c:pt idx="16">
                  <c:v>14256.14000000001</c:v>
                </c:pt>
                <c:pt idx="17">
                  <c:v>14976.94</c:v>
                </c:pt>
                <c:pt idx="18">
                  <c:v>15723.83</c:v>
                </c:pt>
                <c:pt idx="19">
                  <c:v>16489.629999999928</c:v>
                </c:pt>
                <c:pt idx="20">
                  <c:v>17269.23</c:v>
                </c:pt>
                <c:pt idx="21">
                  <c:v>18071.669999999936</c:v>
                </c:pt>
                <c:pt idx="22">
                  <c:v>18880.23</c:v>
                </c:pt>
                <c:pt idx="23">
                  <c:v>19695.509999999937</c:v>
                </c:pt>
                <c:pt idx="24">
                  <c:v>19548.77</c:v>
                </c:pt>
                <c:pt idx="25">
                  <c:v>19835.93999999994</c:v>
                </c:pt>
                <c:pt idx="26">
                  <c:v>19652.109999999924</c:v>
                </c:pt>
                <c:pt idx="27">
                  <c:v>19835.18999999994</c:v>
                </c:pt>
                <c:pt idx="28">
                  <c:v>20400.580000000005</c:v>
                </c:pt>
                <c:pt idx="29">
                  <c:v>21584.19</c:v>
                </c:pt>
                <c:pt idx="30">
                  <c:v>22143.25</c:v>
                </c:pt>
                <c:pt idx="31">
                  <c:v>22637.4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us_poplabour!$A$11:$B$11</c:f>
              <c:strCache>
                <c:ptCount val="1"/>
                <c:pt idx="0">
                  <c:v>          Colombia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us_poplabour!$C$11:$AH$11</c:f>
              <c:numCache>
                <c:formatCode>General</c:formatCode>
                <c:ptCount val="32"/>
                <c:pt idx="0">
                  <c:v>3407</c:v>
                </c:pt>
                <c:pt idx="1">
                  <c:v>3439</c:v>
                </c:pt>
                <c:pt idx="2">
                  <c:v>3467</c:v>
                </c:pt>
                <c:pt idx="3">
                  <c:v>3491</c:v>
                </c:pt>
                <c:pt idx="4">
                  <c:v>3502</c:v>
                </c:pt>
                <c:pt idx="5">
                  <c:v>3503</c:v>
                </c:pt>
                <c:pt idx="6">
                  <c:v>3492</c:v>
                </c:pt>
                <c:pt idx="7">
                  <c:v>3551</c:v>
                </c:pt>
                <c:pt idx="8">
                  <c:v>3481</c:v>
                </c:pt>
                <c:pt idx="9">
                  <c:v>3406</c:v>
                </c:pt>
                <c:pt idx="10">
                  <c:v>3342</c:v>
                </c:pt>
                <c:pt idx="11">
                  <c:v>3433</c:v>
                </c:pt>
                <c:pt idx="12">
                  <c:v>3464</c:v>
                </c:pt>
                <c:pt idx="13">
                  <c:v>3503</c:v>
                </c:pt>
                <c:pt idx="14">
                  <c:v>3446</c:v>
                </c:pt>
                <c:pt idx="15">
                  <c:v>3454</c:v>
                </c:pt>
                <c:pt idx="16">
                  <c:v>3458</c:v>
                </c:pt>
                <c:pt idx="17">
                  <c:v>3466</c:v>
                </c:pt>
                <c:pt idx="18">
                  <c:v>3472</c:v>
                </c:pt>
                <c:pt idx="19">
                  <c:v>3582</c:v>
                </c:pt>
                <c:pt idx="20">
                  <c:v>3584</c:v>
                </c:pt>
                <c:pt idx="21">
                  <c:v>3586</c:v>
                </c:pt>
                <c:pt idx="22">
                  <c:v>3587</c:v>
                </c:pt>
                <c:pt idx="23">
                  <c:v>3581</c:v>
                </c:pt>
                <c:pt idx="24">
                  <c:v>3575</c:v>
                </c:pt>
                <c:pt idx="25">
                  <c:v>3568</c:v>
                </c:pt>
                <c:pt idx="26">
                  <c:v>3558</c:v>
                </c:pt>
                <c:pt idx="27">
                  <c:v>3568</c:v>
                </c:pt>
                <c:pt idx="28">
                  <c:v>3559</c:v>
                </c:pt>
                <c:pt idx="29">
                  <c:v>3546</c:v>
                </c:pt>
                <c:pt idx="30">
                  <c:v>3529</c:v>
                </c:pt>
                <c:pt idx="31">
                  <c:v>3509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us_poplabour!$A$12:$B$12</c:f>
              <c:strCache>
                <c:ptCount val="1"/>
                <c:pt idx="0">
                  <c:v>          Peru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us_poplabour!$C$12:$AH$12</c:f>
              <c:numCache>
                <c:formatCode>General</c:formatCode>
                <c:ptCount val="32"/>
                <c:pt idx="0">
                  <c:v>6034.8380000000006</c:v>
                </c:pt>
                <c:pt idx="1">
                  <c:v>6218.2570000000005</c:v>
                </c:pt>
                <c:pt idx="2">
                  <c:v>6455.5769999999993</c:v>
                </c:pt>
                <c:pt idx="3">
                  <c:v>6771.5769999999993</c:v>
                </c:pt>
                <c:pt idx="4">
                  <c:v>6993.1480000000001</c:v>
                </c:pt>
                <c:pt idx="5">
                  <c:v>7234.0640000000003</c:v>
                </c:pt>
                <c:pt idx="6">
                  <c:v>7437.4309999999996</c:v>
                </c:pt>
                <c:pt idx="7">
                  <c:v>7516.3789999999999</c:v>
                </c:pt>
                <c:pt idx="8">
                  <c:v>7755.1910000000034</c:v>
                </c:pt>
                <c:pt idx="9">
                  <c:v>7995.2829999999994</c:v>
                </c:pt>
                <c:pt idx="10">
                  <c:v>8273.2759999999525</c:v>
                </c:pt>
                <c:pt idx="11">
                  <c:v>8276.9349999999831</c:v>
                </c:pt>
                <c:pt idx="12">
                  <c:v>8697.112999999983</c:v>
                </c:pt>
                <c:pt idx="13">
                  <c:v>9124.1080000000002</c:v>
                </c:pt>
                <c:pt idx="14">
                  <c:v>9555.0869999999522</c:v>
                </c:pt>
                <c:pt idx="15">
                  <c:v>10046.299999999987</c:v>
                </c:pt>
                <c:pt idx="16">
                  <c:v>10595.4</c:v>
                </c:pt>
                <c:pt idx="17">
                  <c:v>11158.05</c:v>
                </c:pt>
                <c:pt idx="18">
                  <c:v>11572.41</c:v>
                </c:pt>
                <c:pt idx="19">
                  <c:v>12052.1</c:v>
                </c:pt>
                <c:pt idx="20">
                  <c:v>11968.33</c:v>
                </c:pt>
                <c:pt idx="21">
                  <c:v>12730.27</c:v>
                </c:pt>
                <c:pt idx="22">
                  <c:v>12598.51</c:v>
                </c:pt>
                <c:pt idx="23">
                  <c:v>12444.59</c:v>
                </c:pt>
                <c:pt idx="24">
                  <c:v>12628.02</c:v>
                </c:pt>
                <c:pt idx="25">
                  <c:v>12798.710000000006</c:v>
                </c:pt>
                <c:pt idx="26">
                  <c:v>13293.5</c:v>
                </c:pt>
                <c:pt idx="27">
                  <c:v>14411.29</c:v>
                </c:pt>
                <c:pt idx="28">
                  <c:v>14803.38</c:v>
                </c:pt>
                <c:pt idx="29">
                  <c:v>15226.99</c:v>
                </c:pt>
                <c:pt idx="30">
                  <c:v>15481.31</c:v>
                </c:pt>
                <c:pt idx="31">
                  <c:v>15776.92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us_poplabour!$A$14:$B$14</c:f>
              <c:strCache>
                <c:ptCount val="1"/>
                <c:pt idx="0">
                  <c:v>          Venezuela 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us_poplabour!$C$14:$AH$14</c:f>
              <c:numCache>
                <c:formatCode>General</c:formatCode>
                <c:ptCount val="32"/>
                <c:pt idx="0">
                  <c:v>4876.7970000000005</c:v>
                </c:pt>
                <c:pt idx="1">
                  <c:v>5107.1850000000004</c:v>
                </c:pt>
                <c:pt idx="2">
                  <c:v>5297.9230000000016</c:v>
                </c:pt>
                <c:pt idx="3">
                  <c:v>5435.4670000000015</c:v>
                </c:pt>
                <c:pt idx="4">
                  <c:v>5670.7240000000002</c:v>
                </c:pt>
                <c:pt idx="5">
                  <c:v>5892.25</c:v>
                </c:pt>
                <c:pt idx="6">
                  <c:v>6129.6040000000003</c:v>
                </c:pt>
                <c:pt idx="7">
                  <c:v>6373.5060000000003</c:v>
                </c:pt>
                <c:pt idx="8">
                  <c:v>6627.7210000000014</c:v>
                </c:pt>
                <c:pt idx="9">
                  <c:v>6893.393</c:v>
                </c:pt>
                <c:pt idx="10">
                  <c:v>7212.6680000000024</c:v>
                </c:pt>
                <c:pt idx="11">
                  <c:v>7564.4670000000015</c:v>
                </c:pt>
                <c:pt idx="12">
                  <c:v>7697.3210000000054</c:v>
                </c:pt>
                <c:pt idx="13">
                  <c:v>7722.1010000000024</c:v>
                </c:pt>
                <c:pt idx="14">
                  <c:v>8111.85</c:v>
                </c:pt>
                <c:pt idx="15">
                  <c:v>8692.7579999999525</c:v>
                </c:pt>
                <c:pt idx="16">
                  <c:v>9115.710999999983</c:v>
                </c:pt>
                <c:pt idx="17">
                  <c:v>9610.3539999999448</c:v>
                </c:pt>
                <c:pt idx="18">
                  <c:v>9978.3689999999388</c:v>
                </c:pt>
                <c:pt idx="19">
                  <c:v>10335.99</c:v>
                </c:pt>
                <c:pt idx="20">
                  <c:v>10527</c:v>
                </c:pt>
                <c:pt idx="21">
                  <c:v>11188.52</c:v>
                </c:pt>
                <c:pt idx="22">
                  <c:v>11748.79</c:v>
                </c:pt>
                <c:pt idx="23">
                  <c:v>11893.869999999948</c:v>
                </c:pt>
                <c:pt idx="24">
                  <c:v>12033.84</c:v>
                </c:pt>
                <c:pt idx="25">
                  <c:v>12171.17</c:v>
                </c:pt>
                <c:pt idx="26">
                  <c:v>12305.75</c:v>
                </c:pt>
                <c:pt idx="27">
                  <c:v>12472.02</c:v>
                </c:pt>
                <c:pt idx="28">
                  <c:v>12796</c:v>
                </c:pt>
                <c:pt idx="29">
                  <c:v>13128.39</c:v>
                </c:pt>
                <c:pt idx="30">
                  <c:v>13462.9</c:v>
                </c:pt>
                <c:pt idx="31">
                  <c:v>13795.39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us_poplabour!$A$15:$B$15</c:f>
              <c:strCache>
                <c:ptCount val="1"/>
                <c:pt idx="0">
                  <c:v>          Venezuela 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us_poplabour!$C$15:$AH$15</c:f>
              <c:numCache>
                <c:formatCode>General</c:formatCode>
                <c:ptCount val="32"/>
                <c:pt idx="0">
                  <c:v>722</c:v>
                </c:pt>
                <c:pt idx="1">
                  <c:v>742</c:v>
                </c:pt>
                <c:pt idx="2">
                  <c:v>757</c:v>
                </c:pt>
                <c:pt idx="3">
                  <c:v>763</c:v>
                </c:pt>
                <c:pt idx="4">
                  <c:v>781</c:v>
                </c:pt>
                <c:pt idx="5">
                  <c:v>796</c:v>
                </c:pt>
                <c:pt idx="6">
                  <c:v>810</c:v>
                </c:pt>
                <c:pt idx="7">
                  <c:v>824</c:v>
                </c:pt>
                <c:pt idx="8">
                  <c:v>838</c:v>
                </c:pt>
                <c:pt idx="9">
                  <c:v>857</c:v>
                </c:pt>
                <c:pt idx="10">
                  <c:v>867</c:v>
                </c:pt>
                <c:pt idx="11">
                  <c:v>860</c:v>
                </c:pt>
                <c:pt idx="12">
                  <c:v>853</c:v>
                </c:pt>
                <c:pt idx="13">
                  <c:v>849</c:v>
                </c:pt>
                <c:pt idx="14">
                  <c:v>847</c:v>
                </c:pt>
                <c:pt idx="15">
                  <c:v>843</c:v>
                </c:pt>
                <c:pt idx="16">
                  <c:v>839</c:v>
                </c:pt>
                <c:pt idx="17">
                  <c:v>828</c:v>
                </c:pt>
                <c:pt idx="18">
                  <c:v>823</c:v>
                </c:pt>
                <c:pt idx="19">
                  <c:v>821</c:v>
                </c:pt>
                <c:pt idx="20">
                  <c:v>811</c:v>
                </c:pt>
                <c:pt idx="21">
                  <c:v>804</c:v>
                </c:pt>
                <c:pt idx="22">
                  <c:v>801</c:v>
                </c:pt>
                <c:pt idx="23">
                  <c:v>796</c:v>
                </c:pt>
                <c:pt idx="24">
                  <c:v>783</c:v>
                </c:pt>
                <c:pt idx="25">
                  <c:v>772</c:v>
                </c:pt>
                <c:pt idx="26">
                  <c:v>761</c:v>
                </c:pt>
                <c:pt idx="27">
                  <c:v>755</c:v>
                </c:pt>
                <c:pt idx="28">
                  <c:v>745</c:v>
                </c:pt>
                <c:pt idx="29">
                  <c:v>734</c:v>
                </c:pt>
                <c:pt idx="30">
                  <c:v>722</c:v>
                </c:pt>
                <c:pt idx="31">
                  <c:v>710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48984"/>
        <c:axId val="215949376"/>
      </c:lineChart>
      <c:catAx>
        <c:axId val="21594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70" baseline="0"/>
            </a:pPr>
            <a:endParaRPr lang="pt-PT"/>
          </a:p>
        </c:txPr>
        <c:crossAx val="215949376"/>
        <c:crosses val="autoZero"/>
        <c:auto val="1"/>
        <c:lblAlgn val="ctr"/>
        <c:lblOffset val="100"/>
        <c:noMultiLvlLbl val="0"/>
      </c:catAx>
      <c:valAx>
        <c:axId val="21594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94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844458877789"/>
          <c:y val="7.5575977669147879E-2"/>
          <c:w val="0.2484042608750984"/>
          <c:h val="0.89514435695538064"/>
        </c:manualLayout>
      </c:layout>
      <c:overlay val="0"/>
      <c:txPr>
        <a:bodyPr/>
        <a:lstStyle/>
        <a:p>
          <a:pPr>
            <a:defRPr sz="70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Sheet1!$B$6:$B$24</c:f>
              <c:numCache>
                <c:formatCode>#\ ###\ ##0.0</c:formatCode>
                <c:ptCount val="19"/>
                <c:pt idx="0">
                  <c:v>20.260000000000002</c:v>
                </c:pt>
                <c:pt idx="1">
                  <c:v>14.42</c:v>
                </c:pt>
                <c:pt idx="2">
                  <c:v>27.259999999999987</c:v>
                </c:pt>
                <c:pt idx="3">
                  <c:v>17.579999999999988</c:v>
                </c:pt>
                <c:pt idx="4">
                  <c:v>13.98</c:v>
                </c:pt>
                <c:pt idx="5">
                  <c:v>17.989999999999952</c:v>
                </c:pt>
                <c:pt idx="6">
                  <c:v>10.97</c:v>
                </c:pt>
                <c:pt idx="7">
                  <c:v>24.2</c:v>
                </c:pt>
                <c:pt idx="8">
                  <c:v>9.129999999999999</c:v>
                </c:pt>
                <c:pt idx="9">
                  <c:v>14.209999999999999</c:v>
                </c:pt>
                <c:pt idx="10">
                  <c:v>11.129999999999999</c:v>
                </c:pt>
                <c:pt idx="11">
                  <c:v>14.16</c:v>
                </c:pt>
                <c:pt idx="12">
                  <c:v>16.32</c:v>
                </c:pt>
                <c:pt idx="13">
                  <c:v>13.59</c:v>
                </c:pt>
                <c:pt idx="14">
                  <c:v>10.639999999999999</c:v>
                </c:pt>
                <c:pt idx="15">
                  <c:v>33.4</c:v>
                </c:pt>
                <c:pt idx="16">
                  <c:v>22.21</c:v>
                </c:pt>
                <c:pt idx="17">
                  <c:v>13.26</c:v>
                </c:pt>
                <c:pt idx="18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Sheet1!$C$6:$C$24</c:f>
              <c:numCache>
                <c:formatCode>#\ ###\ ##0.0</c:formatCode>
                <c:ptCount val="19"/>
                <c:pt idx="0">
                  <c:v>19.739999999999988</c:v>
                </c:pt>
                <c:pt idx="1">
                  <c:v>15.52</c:v>
                </c:pt>
                <c:pt idx="2">
                  <c:v>26.74</c:v>
                </c:pt>
                <c:pt idx="3">
                  <c:v>19.010000000000005</c:v>
                </c:pt>
                <c:pt idx="4">
                  <c:v>14.850000000000019</c:v>
                </c:pt>
                <c:pt idx="5">
                  <c:v>18.489999999999952</c:v>
                </c:pt>
                <c:pt idx="6">
                  <c:v>9.2800000000000011</c:v>
                </c:pt>
                <c:pt idx="7">
                  <c:v>22.3</c:v>
                </c:pt>
                <c:pt idx="8">
                  <c:v>10</c:v>
                </c:pt>
                <c:pt idx="9">
                  <c:v>12.39</c:v>
                </c:pt>
                <c:pt idx="10">
                  <c:v>10.739999999999998</c:v>
                </c:pt>
                <c:pt idx="11">
                  <c:v>14.229999999999999</c:v>
                </c:pt>
                <c:pt idx="12">
                  <c:v>15.96</c:v>
                </c:pt>
                <c:pt idx="13">
                  <c:v>12.69</c:v>
                </c:pt>
                <c:pt idx="14">
                  <c:v>10.350000000000019</c:v>
                </c:pt>
                <c:pt idx="15">
                  <c:v>31.9</c:v>
                </c:pt>
                <c:pt idx="16">
                  <c:v>22.21</c:v>
                </c:pt>
                <c:pt idx="17">
                  <c:v>14.16</c:v>
                </c:pt>
                <c:pt idx="18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Sheet1!$D$6:$D$24</c:f>
              <c:numCache>
                <c:formatCode>#\ ###\ ##0.0</c:formatCode>
                <c:ptCount val="19"/>
                <c:pt idx="0">
                  <c:v>20.62</c:v>
                </c:pt>
                <c:pt idx="1">
                  <c:v>17.8</c:v>
                </c:pt>
                <c:pt idx="2">
                  <c:v>26.919999999999987</c:v>
                </c:pt>
                <c:pt idx="3">
                  <c:v>18.73</c:v>
                </c:pt>
                <c:pt idx="4">
                  <c:v>15.76</c:v>
                </c:pt>
                <c:pt idx="5">
                  <c:v>18.66</c:v>
                </c:pt>
                <c:pt idx="6">
                  <c:v>10.48</c:v>
                </c:pt>
                <c:pt idx="7">
                  <c:v>21.2</c:v>
                </c:pt>
                <c:pt idx="8">
                  <c:v>10.17</c:v>
                </c:pt>
                <c:pt idx="9">
                  <c:v>11.94</c:v>
                </c:pt>
                <c:pt idx="10">
                  <c:v>11.46</c:v>
                </c:pt>
                <c:pt idx="11">
                  <c:v>15.7</c:v>
                </c:pt>
                <c:pt idx="12">
                  <c:v>15.950000000000006</c:v>
                </c:pt>
                <c:pt idx="13">
                  <c:v>12.75</c:v>
                </c:pt>
                <c:pt idx="14">
                  <c:v>11.61</c:v>
                </c:pt>
                <c:pt idx="15">
                  <c:v>33.800000000000004</c:v>
                </c:pt>
                <c:pt idx="16">
                  <c:v>22.72</c:v>
                </c:pt>
                <c:pt idx="17">
                  <c:v>17.630000000000031</c:v>
                </c:pt>
                <c:pt idx="18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Sheet1!$E$6:$E$24</c:f>
              <c:numCache>
                <c:formatCode>#\ ###\ ##0.0</c:formatCode>
                <c:ptCount val="19"/>
                <c:pt idx="0">
                  <c:v>21.03</c:v>
                </c:pt>
                <c:pt idx="1">
                  <c:v>18.959999999999987</c:v>
                </c:pt>
                <c:pt idx="2">
                  <c:v>27.759999999999987</c:v>
                </c:pt>
                <c:pt idx="3">
                  <c:v>18.82</c:v>
                </c:pt>
                <c:pt idx="4">
                  <c:v>15.11</c:v>
                </c:pt>
                <c:pt idx="5">
                  <c:v>18.52</c:v>
                </c:pt>
                <c:pt idx="6">
                  <c:v>10.99</c:v>
                </c:pt>
                <c:pt idx="7">
                  <c:v>20.9</c:v>
                </c:pt>
                <c:pt idx="8">
                  <c:v>10</c:v>
                </c:pt>
                <c:pt idx="9">
                  <c:v>14.44</c:v>
                </c:pt>
                <c:pt idx="10">
                  <c:v>11.8</c:v>
                </c:pt>
                <c:pt idx="11">
                  <c:v>17.2</c:v>
                </c:pt>
                <c:pt idx="12">
                  <c:v>16.18</c:v>
                </c:pt>
                <c:pt idx="13">
                  <c:v>12.65</c:v>
                </c:pt>
                <c:pt idx="14">
                  <c:v>11.76</c:v>
                </c:pt>
                <c:pt idx="15">
                  <c:v>35.9</c:v>
                </c:pt>
                <c:pt idx="16">
                  <c:v>23.24</c:v>
                </c:pt>
                <c:pt idx="17">
                  <c:v>12.950000000000006</c:v>
                </c:pt>
                <c:pt idx="18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Sheet1!$F$5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Sheet1!$F$6:$F$24</c:f>
              <c:numCache>
                <c:formatCode>#\ ###\ ##0.0</c:formatCode>
                <c:ptCount val="19"/>
                <c:pt idx="0">
                  <c:v>21.17</c:v>
                </c:pt>
                <c:pt idx="1">
                  <c:v>18.57</c:v>
                </c:pt>
                <c:pt idx="2">
                  <c:v>29.02</c:v>
                </c:pt>
                <c:pt idx="3">
                  <c:v>18.29</c:v>
                </c:pt>
                <c:pt idx="4">
                  <c:v>15.139999999999999</c:v>
                </c:pt>
                <c:pt idx="5">
                  <c:v>18.279999999999987</c:v>
                </c:pt>
                <c:pt idx="6">
                  <c:v>10.84</c:v>
                </c:pt>
                <c:pt idx="7">
                  <c:v>20.3</c:v>
                </c:pt>
                <c:pt idx="8">
                  <c:v>10.739999999999998</c:v>
                </c:pt>
                <c:pt idx="9">
                  <c:v>15.32</c:v>
                </c:pt>
                <c:pt idx="10">
                  <c:v>12.62</c:v>
                </c:pt>
                <c:pt idx="11">
                  <c:v>17.059999999999999</c:v>
                </c:pt>
                <c:pt idx="12">
                  <c:v>16.579999999999988</c:v>
                </c:pt>
                <c:pt idx="13">
                  <c:v>11.79</c:v>
                </c:pt>
                <c:pt idx="14">
                  <c:v>12.1</c:v>
                </c:pt>
                <c:pt idx="15">
                  <c:v>37.1</c:v>
                </c:pt>
                <c:pt idx="16">
                  <c:v>23.18</c:v>
                </c:pt>
                <c:pt idx="17">
                  <c:v>13.81</c:v>
                </c:pt>
                <c:pt idx="18">
                  <c:v>41.5</c:v>
                </c:pt>
              </c:numCache>
            </c:numRef>
          </c:val>
        </c:ser>
        <c:ser>
          <c:idx val="5"/>
          <c:order val="5"/>
          <c:tx>
            <c:strRef>
              <c:f>Sheet1!$G$5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Sheet1!$G$6:$G$24</c:f>
              <c:numCache>
                <c:formatCode>#\ ###\ ##0.0</c:formatCode>
                <c:ptCount val="19"/>
                <c:pt idx="0">
                  <c:v>21.479999999999986</c:v>
                </c:pt>
                <c:pt idx="1">
                  <c:v>17.95</c:v>
                </c:pt>
                <c:pt idx="2">
                  <c:v>30.39</c:v>
                </c:pt>
                <c:pt idx="3">
                  <c:v>18.920000000000002</c:v>
                </c:pt>
                <c:pt idx="4">
                  <c:v>14</c:v>
                </c:pt>
                <c:pt idx="5">
                  <c:v>18.850000000000001</c:v>
                </c:pt>
                <c:pt idx="6">
                  <c:v>12.97</c:v>
                </c:pt>
                <c:pt idx="7">
                  <c:v>18.899999999999999</c:v>
                </c:pt>
                <c:pt idx="8">
                  <c:v>10.88</c:v>
                </c:pt>
                <c:pt idx="9">
                  <c:v>14.3</c:v>
                </c:pt>
                <c:pt idx="10">
                  <c:v>11.94</c:v>
                </c:pt>
                <c:pt idx="11">
                  <c:v>17.5</c:v>
                </c:pt>
                <c:pt idx="12">
                  <c:v>16.010000000000005</c:v>
                </c:pt>
                <c:pt idx="13">
                  <c:v>12.04</c:v>
                </c:pt>
                <c:pt idx="14">
                  <c:v>11.33</c:v>
                </c:pt>
                <c:pt idx="15">
                  <c:v>37.200000000000003</c:v>
                </c:pt>
                <c:pt idx="16">
                  <c:v>22.979999999999986</c:v>
                </c:pt>
                <c:pt idx="17">
                  <c:v>13.62</c:v>
                </c:pt>
                <c:pt idx="18">
                  <c:v>41.2</c:v>
                </c:pt>
              </c:numCache>
            </c:numRef>
          </c:val>
        </c:ser>
        <c:ser>
          <c:idx val="6"/>
          <c:order val="6"/>
          <c:tx>
            <c:strRef>
              <c:f>Sheet1!$H$5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Sheet1!$H$6:$H$24</c:f>
              <c:numCache>
                <c:formatCode>#\ ###\ ##0.0</c:formatCode>
                <c:ptCount val="19"/>
                <c:pt idx="0">
                  <c:v>20.939999999999987</c:v>
                </c:pt>
                <c:pt idx="1">
                  <c:v>16.97</c:v>
                </c:pt>
                <c:pt idx="2">
                  <c:v>31.310000000000031</c:v>
                </c:pt>
                <c:pt idx="3">
                  <c:v>19.350000000000001</c:v>
                </c:pt>
                <c:pt idx="4">
                  <c:v>15.51</c:v>
                </c:pt>
                <c:pt idx="5">
                  <c:v>19.939999999999987</c:v>
                </c:pt>
                <c:pt idx="6">
                  <c:v>14.139999999999999</c:v>
                </c:pt>
                <c:pt idx="7">
                  <c:v>17.7</c:v>
                </c:pt>
                <c:pt idx="8">
                  <c:v>11.12</c:v>
                </c:pt>
                <c:pt idx="9">
                  <c:v>16.600000000000001</c:v>
                </c:pt>
                <c:pt idx="10">
                  <c:v>12.729999999999999</c:v>
                </c:pt>
                <c:pt idx="11">
                  <c:v>15.96</c:v>
                </c:pt>
                <c:pt idx="12">
                  <c:v>15.239999999999998</c:v>
                </c:pt>
                <c:pt idx="13">
                  <c:v>11.96</c:v>
                </c:pt>
                <c:pt idx="14">
                  <c:v>13.07</c:v>
                </c:pt>
                <c:pt idx="15">
                  <c:v>36</c:v>
                </c:pt>
                <c:pt idx="16">
                  <c:v>22.82</c:v>
                </c:pt>
                <c:pt idx="17">
                  <c:v>12.15</c:v>
                </c:pt>
                <c:pt idx="18">
                  <c:v>40.4</c:v>
                </c:pt>
              </c:numCache>
            </c:numRef>
          </c:val>
        </c:ser>
        <c:ser>
          <c:idx val="7"/>
          <c:order val="7"/>
          <c:tx>
            <c:strRef>
              <c:f>Sheet1!$I$5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Sheet1!$I$6:$I$24</c:f>
              <c:numCache>
                <c:formatCode>#\ ###\ ##0.0</c:formatCode>
                <c:ptCount val="19"/>
                <c:pt idx="0">
                  <c:v>19.899999999999999</c:v>
                </c:pt>
                <c:pt idx="1">
                  <c:v>17.32</c:v>
                </c:pt>
                <c:pt idx="2">
                  <c:v>31.86</c:v>
                </c:pt>
                <c:pt idx="3">
                  <c:v>19.32</c:v>
                </c:pt>
                <c:pt idx="4">
                  <c:v>15.5</c:v>
                </c:pt>
                <c:pt idx="5">
                  <c:v>20.100000000000001</c:v>
                </c:pt>
                <c:pt idx="6">
                  <c:v>14.97</c:v>
                </c:pt>
                <c:pt idx="7">
                  <c:v>17.399999999999999</c:v>
                </c:pt>
                <c:pt idx="8">
                  <c:v>12.16</c:v>
                </c:pt>
                <c:pt idx="9">
                  <c:v>15.42</c:v>
                </c:pt>
                <c:pt idx="10">
                  <c:v>13.08</c:v>
                </c:pt>
                <c:pt idx="11">
                  <c:v>16.829999999999988</c:v>
                </c:pt>
                <c:pt idx="12">
                  <c:v>14.76</c:v>
                </c:pt>
                <c:pt idx="13">
                  <c:v>11.2</c:v>
                </c:pt>
                <c:pt idx="14">
                  <c:v>13.03</c:v>
                </c:pt>
                <c:pt idx="15">
                  <c:v>36.6</c:v>
                </c:pt>
                <c:pt idx="16">
                  <c:v>21.97</c:v>
                </c:pt>
                <c:pt idx="17">
                  <c:v>11.219999999999999</c:v>
                </c:pt>
                <c:pt idx="18">
                  <c:v>39.9</c:v>
                </c:pt>
              </c:numCache>
            </c:numRef>
          </c:val>
        </c:ser>
        <c:ser>
          <c:idx val="8"/>
          <c:order val="8"/>
          <c:tx>
            <c:strRef>
              <c:f>Sheet1!$J$5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Sheet1!$J$6:$J$24</c:f>
              <c:numCache>
                <c:formatCode>#\ ###\ ##0.0</c:formatCode>
                <c:ptCount val="19"/>
                <c:pt idx="0">
                  <c:v>23.43</c:v>
                </c:pt>
                <c:pt idx="1">
                  <c:v>17.170000000000005</c:v>
                </c:pt>
                <c:pt idx="2">
                  <c:v>31.41</c:v>
                </c:pt>
                <c:pt idx="3">
                  <c:v>18.59</c:v>
                </c:pt>
                <c:pt idx="4">
                  <c:v>16.05</c:v>
                </c:pt>
                <c:pt idx="5">
                  <c:v>20.239999999999988</c:v>
                </c:pt>
                <c:pt idx="6">
                  <c:v>13.729999999999999</c:v>
                </c:pt>
                <c:pt idx="7">
                  <c:v>18.100000000000001</c:v>
                </c:pt>
                <c:pt idx="8">
                  <c:v>11.94</c:v>
                </c:pt>
                <c:pt idx="9">
                  <c:v>15.54</c:v>
                </c:pt>
                <c:pt idx="10">
                  <c:v>12.639999999999999</c:v>
                </c:pt>
                <c:pt idx="11">
                  <c:v>18.64</c:v>
                </c:pt>
                <c:pt idx="12">
                  <c:v>14.58</c:v>
                </c:pt>
                <c:pt idx="13">
                  <c:v>11.34</c:v>
                </c:pt>
                <c:pt idx="14">
                  <c:v>12.01</c:v>
                </c:pt>
                <c:pt idx="15">
                  <c:v>36.6</c:v>
                </c:pt>
                <c:pt idx="16">
                  <c:v>21.97</c:v>
                </c:pt>
                <c:pt idx="17">
                  <c:v>11.88</c:v>
                </c:pt>
                <c:pt idx="18">
                  <c:v>39.9</c:v>
                </c:pt>
              </c:numCache>
            </c:numRef>
          </c:val>
        </c:ser>
        <c:ser>
          <c:idx val="9"/>
          <c:order val="9"/>
          <c:tx>
            <c:strRef>
              <c:f>Sheet1!$K$5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Sheet1!$K$6:$K$24</c:f>
              <c:numCache>
                <c:formatCode>#\ ###\ ##0.0</c:formatCode>
                <c:ptCount val="19"/>
                <c:pt idx="0">
                  <c:v>26.35</c:v>
                </c:pt>
                <c:pt idx="1">
                  <c:v>19.2</c:v>
                </c:pt>
                <c:pt idx="2">
                  <c:v>32.230000000000011</c:v>
                </c:pt>
                <c:pt idx="3">
                  <c:v>18.2</c:v>
                </c:pt>
                <c:pt idx="4">
                  <c:v>16.829999999999988</c:v>
                </c:pt>
                <c:pt idx="5">
                  <c:v>20.059999999999999</c:v>
                </c:pt>
                <c:pt idx="6">
                  <c:v>14.370000000000006</c:v>
                </c:pt>
                <c:pt idx="7">
                  <c:v>17.2</c:v>
                </c:pt>
                <c:pt idx="8">
                  <c:v>11.82</c:v>
                </c:pt>
                <c:pt idx="9">
                  <c:v>15.450000000000006</c:v>
                </c:pt>
                <c:pt idx="10">
                  <c:v>11.350000000000019</c:v>
                </c:pt>
                <c:pt idx="11">
                  <c:v>19.309999999999999</c:v>
                </c:pt>
                <c:pt idx="12">
                  <c:v>14.39</c:v>
                </c:pt>
                <c:pt idx="13">
                  <c:v>12.93</c:v>
                </c:pt>
                <c:pt idx="14">
                  <c:v>12.77</c:v>
                </c:pt>
                <c:pt idx="15">
                  <c:v>35.6</c:v>
                </c:pt>
                <c:pt idx="16">
                  <c:v>21.97</c:v>
                </c:pt>
                <c:pt idx="17">
                  <c:v>13.3</c:v>
                </c:pt>
                <c:pt idx="18">
                  <c:v>39.800000000000004</c:v>
                </c:pt>
              </c:numCache>
            </c:numRef>
          </c:val>
        </c:ser>
        <c:ser>
          <c:idx val="10"/>
          <c:order val="10"/>
          <c:tx>
            <c:strRef>
              <c:f>Sheet1!$L$5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Sheet1!$L$6:$L$24</c:f>
              <c:numCache>
                <c:formatCode>#\ ###\ ##0.0</c:formatCode>
                <c:ptCount val="19"/>
                <c:pt idx="0">
                  <c:v>26.84</c:v>
                </c:pt>
                <c:pt idx="1">
                  <c:v>20.56</c:v>
                </c:pt>
                <c:pt idx="2">
                  <c:v>33.33</c:v>
                </c:pt>
                <c:pt idx="3">
                  <c:v>19.489999999999952</c:v>
                </c:pt>
                <c:pt idx="4">
                  <c:v>17.479999999999986</c:v>
                </c:pt>
                <c:pt idx="5">
                  <c:v>20.56</c:v>
                </c:pt>
                <c:pt idx="6">
                  <c:v>14.5</c:v>
                </c:pt>
                <c:pt idx="7">
                  <c:v>15.5</c:v>
                </c:pt>
                <c:pt idx="8">
                  <c:v>11.49</c:v>
                </c:pt>
                <c:pt idx="9">
                  <c:v>15.709999999999999</c:v>
                </c:pt>
                <c:pt idx="10">
                  <c:v>11.16</c:v>
                </c:pt>
                <c:pt idx="11">
                  <c:v>20.279999999999987</c:v>
                </c:pt>
                <c:pt idx="12">
                  <c:v>14.26</c:v>
                </c:pt>
                <c:pt idx="13">
                  <c:v>13.02</c:v>
                </c:pt>
                <c:pt idx="14">
                  <c:v>14.57</c:v>
                </c:pt>
                <c:pt idx="15">
                  <c:v>41.1</c:v>
                </c:pt>
                <c:pt idx="16">
                  <c:v>21.97</c:v>
                </c:pt>
                <c:pt idx="17">
                  <c:v>15.88</c:v>
                </c:pt>
                <c:pt idx="18">
                  <c:v>40.1</c:v>
                </c:pt>
              </c:numCache>
            </c:numRef>
          </c:val>
        </c:ser>
        <c:ser>
          <c:idx val="11"/>
          <c:order val="11"/>
          <c:tx>
            <c:strRef>
              <c:f>Sheet1!$M$5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Sheet1!$M$6:$M$24</c:f>
              <c:numCache>
                <c:formatCode>#\ ###\ ##0.0</c:formatCode>
                <c:ptCount val="19"/>
                <c:pt idx="0">
                  <c:v>27.43</c:v>
                </c:pt>
                <c:pt idx="1">
                  <c:v>19.979999999999986</c:v>
                </c:pt>
                <c:pt idx="2">
                  <c:v>33.550000000000004</c:v>
                </c:pt>
                <c:pt idx="3">
                  <c:v>19.420000000000002</c:v>
                </c:pt>
                <c:pt idx="4">
                  <c:v>18.279999999999987</c:v>
                </c:pt>
                <c:pt idx="5">
                  <c:v>21.05</c:v>
                </c:pt>
                <c:pt idx="6">
                  <c:v>14.5</c:v>
                </c:pt>
                <c:pt idx="7">
                  <c:v>14.3</c:v>
                </c:pt>
                <c:pt idx="8">
                  <c:v>12.11</c:v>
                </c:pt>
                <c:pt idx="9">
                  <c:v>16.23</c:v>
                </c:pt>
                <c:pt idx="10">
                  <c:v>10.870000000000006</c:v>
                </c:pt>
                <c:pt idx="11">
                  <c:v>21.58</c:v>
                </c:pt>
                <c:pt idx="12">
                  <c:v>15.719999999999999</c:v>
                </c:pt>
                <c:pt idx="13">
                  <c:v>13.11</c:v>
                </c:pt>
                <c:pt idx="14">
                  <c:v>14.950000000000006</c:v>
                </c:pt>
                <c:pt idx="15">
                  <c:v>44.7</c:v>
                </c:pt>
                <c:pt idx="16">
                  <c:v>21.97</c:v>
                </c:pt>
                <c:pt idx="17">
                  <c:v>16.41</c:v>
                </c:pt>
                <c:pt idx="18">
                  <c:v>40.9</c:v>
                </c:pt>
              </c:numCache>
            </c:numRef>
          </c:val>
        </c:ser>
        <c:ser>
          <c:idx val="12"/>
          <c:order val="12"/>
          <c:tx>
            <c:strRef>
              <c:f>Sheet1!$N$5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Sheet1!$N$6:$N$24</c:f>
              <c:numCache>
                <c:formatCode>#\ ###\ ##0.0</c:formatCode>
                <c:ptCount val="19"/>
                <c:pt idx="0">
                  <c:v>29.130000000000031</c:v>
                </c:pt>
                <c:pt idx="1">
                  <c:v>20.62</c:v>
                </c:pt>
                <c:pt idx="2">
                  <c:v>33.89</c:v>
                </c:pt>
                <c:pt idx="3">
                  <c:v>21.23</c:v>
                </c:pt>
                <c:pt idx="4">
                  <c:v>18.439999999999987</c:v>
                </c:pt>
                <c:pt idx="5">
                  <c:v>22.45</c:v>
                </c:pt>
                <c:pt idx="6">
                  <c:v>14.5</c:v>
                </c:pt>
                <c:pt idx="7">
                  <c:v>14.4</c:v>
                </c:pt>
                <c:pt idx="8">
                  <c:v>12.3</c:v>
                </c:pt>
                <c:pt idx="9">
                  <c:v>17.559999999999999</c:v>
                </c:pt>
                <c:pt idx="10">
                  <c:v>11.239999999999998</c:v>
                </c:pt>
                <c:pt idx="11">
                  <c:v>22.43</c:v>
                </c:pt>
                <c:pt idx="12">
                  <c:v>16.350000000000001</c:v>
                </c:pt>
                <c:pt idx="13">
                  <c:v>12.629999999999999</c:v>
                </c:pt>
                <c:pt idx="14">
                  <c:v>15.98</c:v>
                </c:pt>
                <c:pt idx="15">
                  <c:v>44</c:v>
                </c:pt>
                <c:pt idx="16">
                  <c:v>21.97</c:v>
                </c:pt>
                <c:pt idx="17">
                  <c:v>17.100000000000001</c:v>
                </c:pt>
                <c:pt idx="18">
                  <c:v>40.9</c:v>
                </c:pt>
              </c:numCache>
            </c:numRef>
          </c:val>
        </c:ser>
        <c:ser>
          <c:idx val="13"/>
          <c:order val="13"/>
          <c:tx>
            <c:strRef>
              <c:f>Sheet1!$O$5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Sheet1!$A$6:$A$24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Unión Europea (27 países)</c:v>
                </c:pt>
              </c:strCache>
            </c:strRef>
          </c:cat>
          <c:val>
            <c:numRef>
              <c:f>Sheet1!$O$6:$O$24</c:f>
              <c:numCache>
                <c:formatCode>#\ ###\ ##0.0</c:formatCode>
                <c:ptCount val="19"/>
                <c:pt idx="0">
                  <c:v>30.73</c:v>
                </c:pt>
                <c:pt idx="1">
                  <c:v>21.75</c:v>
                </c:pt>
                <c:pt idx="2">
                  <c:v>34.42</c:v>
                </c:pt>
                <c:pt idx="3">
                  <c:v>21.04</c:v>
                </c:pt>
                <c:pt idx="4">
                  <c:v>18.439999999999987</c:v>
                </c:pt>
                <c:pt idx="5">
                  <c:v>23.14</c:v>
                </c:pt>
                <c:pt idx="6">
                  <c:v>14.5</c:v>
                </c:pt>
                <c:pt idx="7">
                  <c:v>13.9</c:v>
                </c:pt>
                <c:pt idx="8">
                  <c:v>11.53</c:v>
                </c:pt>
                <c:pt idx="9">
                  <c:v>16.25</c:v>
                </c:pt>
                <c:pt idx="10">
                  <c:v>10.450000000000006</c:v>
                </c:pt>
                <c:pt idx="11">
                  <c:v>22.07</c:v>
                </c:pt>
                <c:pt idx="12">
                  <c:v>16.459999999999987</c:v>
                </c:pt>
                <c:pt idx="13">
                  <c:v>12.99</c:v>
                </c:pt>
                <c:pt idx="14">
                  <c:v>14.98</c:v>
                </c:pt>
                <c:pt idx="15">
                  <c:v>40.700000000000003</c:v>
                </c:pt>
                <c:pt idx="16">
                  <c:v>21.97</c:v>
                </c:pt>
                <c:pt idx="17">
                  <c:v>14.34</c:v>
                </c:pt>
                <c:pt idx="18">
                  <c:v>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overlap val="1"/>
        <c:axId val="183723384"/>
        <c:axId val="183723776"/>
      </c:barChart>
      <c:catAx>
        <c:axId val="183723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723776"/>
        <c:crosses val="autoZero"/>
        <c:auto val="1"/>
        <c:lblAlgn val="ctr"/>
        <c:lblOffset val="100"/>
        <c:noMultiLvlLbl val="0"/>
      </c:catAx>
      <c:valAx>
        <c:axId val="183723776"/>
        <c:scaling>
          <c:orientation val="minMax"/>
        </c:scaling>
        <c:delete val="0"/>
        <c:axPos val="l"/>
        <c:majorGridlines/>
        <c:numFmt formatCode="#\ ###\ ##0.0" sourceLinked="1"/>
        <c:majorTickMark val="out"/>
        <c:minorTickMark val="none"/>
        <c:tickLblPos val="nextTo"/>
        <c:crossAx val="183723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12176424841938E-2"/>
          <c:y val="1.4743795590444288E-2"/>
          <c:w val="0.85759082324186264"/>
          <c:h val="0.72614762743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Sheet1!$B$7:$B$25</c:f>
              <c:numCache>
                <c:formatCode>#\ ###\ ##0.0</c:formatCode>
                <c:ptCount val="19"/>
                <c:pt idx="0">
                  <c:v>17.5</c:v>
                </c:pt>
                <c:pt idx="1">
                  <c:v>3.6</c:v>
                </c:pt>
                <c:pt idx="2">
                  <c:v>4.5999999999999996</c:v>
                </c:pt>
                <c:pt idx="3">
                  <c:v>7.4</c:v>
                </c:pt>
                <c:pt idx="4">
                  <c:v>8.8000000000000007</c:v>
                </c:pt>
                <c:pt idx="5">
                  <c:v>5.7</c:v>
                </c:pt>
                <c:pt idx="6">
                  <c:v>8.3000000000000007</c:v>
                </c:pt>
                <c:pt idx="7">
                  <c:v>7.7</c:v>
                </c:pt>
                <c:pt idx="8">
                  <c:v>7</c:v>
                </c:pt>
                <c:pt idx="9">
                  <c:v>5.6</c:v>
                </c:pt>
                <c:pt idx="10">
                  <c:v>6.2</c:v>
                </c:pt>
                <c:pt idx="11">
                  <c:v>16.899999999999999</c:v>
                </c:pt>
                <c:pt idx="12">
                  <c:v>16.600000000000001</c:v>
                </c:pt>
                <c:pt idx="13">
                  <c:v>5.3</c:v>
                </c:pt>
                <c:pt idx="14">
                  <c:v>8.2000000000000011</c:v>
                </c:pt>
                <c:pt idx="15">
                  <c:v>15.8</c:v>
                </c:pt>
                <c:pt idx="16">
                  <c:v>10.3</c:v>
                </c:pt>
                <c:pt idx="17">
                  <c:v>10.3</c:v>
                </c:pt>
                <c:pt idx="18">
                  <c:v>9.4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Sheet1!$C$7:$C$25</c:f>
              <c:numCache>
                <c:formatCode>#\ ###\ ##0.0</c:formatCode>
                <c:ptCount val="19"/>
                <c:pt idx="0">
                  <c:v>17.2</c:v>
                </c:pt>
                <c:pt idx="1">
                  <c:v>3.8</c:v>
                </c:pt>
                <c:pt idx="2">
                  <c:v>5.4</c:v>
                </c:pt>
                <c:pt idx="3">
                  <c:v>6.4</c:v>
                </c:pt>
                <c:pt idx="4">
                  <c:v>11.2</c:v>
                </c:pt>
                <c:pt idx="5">
                  <c:v>6.6</c:v>
                </c:pt>
                <c:pt idx="6">
                  <c:v>7.6</c:v>
                </c:pt>
                <c:pt idx="7">
                  <c:v>10.4</c:v>
                </c:pt>
                <c:pt idx="8">
                  <c:v>7.5</c:v>
                </c:pt>
                <c:pt idx="9">
                  <c:v>6.5</c:v>
                </c:pt>
                <c:pt idx="10">
                  <c:v>5.5</c:v>
                </c:pt>
                <c:pt idx="11">
                  <c:v>16</c:v>
                </c:pt>
                <c:pt idx="12">
                  <c:v>16.399999999999999</c:v>
                </c:pt>
                <c:pt idx="13">
                  <c:v>8.2000000000000011</c:v>
                </c:pt>
                <c:pt idx="14">
                  <c:v>8</c:v>
                </c:pt>
                <c:pt idx="15">
                  <c:v>16.7</c:v>
                </c:pt>
                <c:pt idx="16">
                  <c:v>11.9</c:v>
                </c:pt>
                <c:pt idx="17">
                  <c:v>11.8</c:v>
                </c:pt>
                <c:pt idx="18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Sheet1!$D$7:$D$25</c:f>
              <c:numCache>
                <c:formatCode>#\ ###\ ##0.0</c:formatCode>
                <c:ptCount val="19"/>
                <c:pt idx="0">
                  <c:v>14.9</c:v>
                </c:pt>
                <c:pt idx="1">
                  <c:v>4.4000000000000004</c:v>
                </c:pt>
                <c:pt idx="2">
                  <c:v>5.7</c:v>
                </c:pt>
                <c:pt idx="3">
                  <c:v>6.1</c:v>
                </c:pt>
                <c:pt idx="4">
                  <c:v>12.4</c:v>
                </c:pt>
                <c:pt idx="5">
                  <c:v>5.9</c:v>
                </c:pt>
                <c:pt idx="6">
                  <c:v>7.1</c:v>
                </c:pt>
                <c:pt idx="7">
                  <c:v>9.3000000000000007</c:v>
                </c:pt>
                <c:pt idx="8">
                  <c:v>7.5</c:v>
                </c:pt>
                <c:pt idx="9">
                  <c:v>5.8</c:v>
                </c:pt>
                <c:pt idx="10">
                  <c:v>5.4</c:v>
                </c:pt>
                <c:pt idx="11">
                  <c:v>14.3</c:v>
                </c:pt>
                <c:pt idx="12">
                  <c:v>15.4</c:v>
                </c:pt>
                <c:pt idx="13">
                  <c:v>7.1</c:v>
                </c:pt>
                <c:pt idx="14">
                  <c:v>9.2000000000000011</c:v>
                </c:pt>
                <c:pt idx="15">
                  <c:v>16</c:v>
                </c:pt>
                <c:pt idx="16">
                  <c:v>11.5</c:v>
                </c:pt>
                <c:pt idx="17">
                  <c:v>11.4</c:v>
                </c:pt>
                <c:pt idx="18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Sheet1!$E$7:$E$25</c:f>
              <c:numCache>
                <c:formatCode>#\ ###\ ##0.0</c:formatCode>
                <c:ptCount val="19"/>
                <c:pt idx="0">
                  <c:v>12.9</c:v>
                </c:pt>
                <c:pt idx="1">
                  <c:v>6.1</c:v>
                </c:pt>
                <c:pt idx="2">
                  <c:v>7.6</c:v>
                </c:pt>
                <c:pt idx="3">
                  <c:v>6.4</c:v>
                </c:pt>
                <c:pt idx="4">
                  <c:v>15.3</c:v>
                </c:pt>
                <c:pt idx="5">
                  <c:v>5.4</c:v>
                </c:pt>
                <c:pt idx="6">
                  <c:v>6.2</c:v>
                </c:pt>
                <c:pt idx="7">
                  <c:v>11.5</c:v>
                </c:pt>
                <c:pt idx="8">
                  <c:v>7.6</c:v>
                </c:pt>
                <c:pt idx="9">
                  <c:v>5.2</c:v>
                </c:pt>
                <c:pt idx="10">
                  <c:v>4.7</c:v>
                </c:pt>
                <c:pt idx="11">
                  <c:v>13.2</c:v>
                </c:pt>
                <c:pt idx="12">
                  <c:v>15.5</c:v>
                </c:pt>
                <c:pt idx="13">
                  <c:v>6.6</c:v>
                </c:pt>
                <c:pt idx="14">
                  <c:v>8.5</c:v>
                </c:pt>
                <c:pt idx="15">
                  <c:v>14.4</c:v>
                </c:pt>
                <c:pt idx="16">
                  <c:v>10.1</c:v>
                </c:pt>
                <c:pt idx="17">
                  <c:v>11.3</c:v>
                </c:pt>
                <c:pt idx="18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Sheet1!$F$7:$F$25</c:f>
              <c:numCache>
                <c:formatCode>#\ ###\ ##0.0</c:formatCode>
                <c:ptCount val="19"/>
                <c:pt idx="0">
                  <c:v>14.3</c:v>
                </c:pt>
                <c:pt idx="1">
                  <c:v>7.2</c:v>
                </c:pt>
                <c:pt idx="2">
                  <c:v>7.6</c:v>
                </c:pt>
                <c:pt idx="3">
                  <c:v>10.1</c:v>
                </c:pt>
                <c:pt idx="4">
                  <c:v>19.399999999999999</c:v>
                </c:pt>
                <c:pt idx="5">
                  <c:v>6.2</c:v>
                </c:pt>
                <c:pt idx="6">
                  <c:v>6.3</c:v>
                </c:pt>
                <c:pt idx="7">
                  <c:v>14.4</c:v>
                </c:pt>
                <c:pt idx="8">
                  <c:v>6.9</c:v>
                </c:pt>
                <c:pt idx="9">
                  <c:v>5.3</c:v>
                </c:pt>
                <c:pt idx="10">
                  <c:v>3.7</c:v>
                </c:pt>
                <c:pt idx="11">
                  <c:v>10.7</c:v>
                </c:pt>
                <c:pt idx="12">
                  <c:v>13.6</c:v>
                </c:pt>
                <c:pt idx="13">
                  <c:v>9.4</c:v>
                </c:pt>
                <c:pt idx="14">
                  <c:v>9.2000000000000011</c:v>
                </c:pt>
                <c:pt idx="15">
                  <c:v>13.8</c:v>
                </c:pt>
                <c:pt idx="16">
                  <c:v>11.3</c:v>
                </c:pt>
                <c:pt idx="17">
                  <c:v>15</c:v>
                </c:pt>
                <c:pt idx="18">
                  <c:v>11.2</c:v>
                </c:pt>
              </c:numCache>
            </c:numRef>
          </c:val>
        </c:ser>
        <c:ser>
          <c:idx val="5"/>
          <c:order val="5"/>
          <c:tx>
            <c:strRef>
              <c:f>Sheet1!$G$6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Sheet1!$G$7:$G$25</c:f>
              <c:numCache>
                <c:formatCode>#\ ###\ ##0.0</c:formatCode>
                <c:ptCount val="19"/>
                <c:pt idx="0">
                  <c:v>15.1</c:v>
                </c:pt>
                <c:pt idx="1">
                  <c:v>7.5</c:v>
                </c:pt>
                <c:pt idx="2">
                  <c:v>7.1</c:v>
                </c:pt>
                <c:pt idx="3">
                  <c:v>9.7000000000000011</c:v>
                </c:pt>
                <c:pt idx="4">
                  <c:v>17.3</c:v>
                </c:pt>
                <c:pt idx="5">
                  <c:v>5.3</c:v>
                </c:pt>
                <c:pt idx="6">
                  <c:v>5.4</c:v>
                </c:pt>
                <c:pt idx="7">
                  <c:v>9</c:v>
                </c:pt>
                <c:pt idx="8">
                  <c:v>6.5</c:v>
                </c:pt>
                <c:pt idx="9">
                  <c:v>5.3</c:v>
                </c:pt>
                <c:pt idx="10">
                  <c:v>3.4</c:v>
                </c:pt>
                <c:pt idx="11">
                  <c:v>7.8</c:v>
                </c:pt>
                <c:pt idx="12">
                  <c:v>15.2</c:v>
                </c:pt>
                <c:pt idx="13">
                  <c:v>10</c:v>
                </c:pt>
                <c:pt idx="14">
                  <c:v>8.5</c:v>
                </c:pt>
                <c:pt idx="15">
                  <c:v>13.9</c:v>
                </c:pt>
                <c:pt idx="16">
                  <c:v>13.6</c:v>
                </c:pt>
                <c:pt idx="17">
                  <c:v>13.9</c:v>
                </c:pt>
                <c:pt idx="18">
                  <c:v>10.4</c:v>
                </c:pt>
              </c:numCache>
            </c:numRef>
          </c:val>
        </c:ser>
        <c:ser>
          <c:idx val="6"/>
          <c:order val="6"/>
          <c:tx>
            <c:strRef>
              <c:f>Sheet1!$H$6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Sheet1!$H$7:$H$25</c:f>
              <c:numCache>
                <c:formatCode>#\ ###\ ##0.0</c:formatCode>
                <c:ptCount val="19"/>
                <c:pt idx="0">
                  <c:v>17.399999999999999</c:v>
                </c:pt>
                <c:pt idx="1">
                  <c:v>8.5</c:v>
                </c:pt>
                <c:pt idx="2">
                  <c:v>6.2</c:v>
                </c:pt>
                <c:pt idx="3">
                  <c:v>9.9</c:v>
                </c:pt>
                <c:pt idx="4">
                  <c:v>18.2</c:v>
                </c:pt>
                <c:pt idx="5">
                  <c:v>5.8</c:v>
                </c:pt>
                <c:pt idx="6">
                  <c:v>4.0999999999999996</c:v>
                </c:pt>
                <c:pt idx="7">
                  <c:v>10.4</c:v>
                </c:pt>
                <c:pt idx="8">
                  <c:v>7</c:v>
                </c:pt>
                <c:pt idx="9">
                  <c:v>5.9</c:v>
                </c:pt>
                <c:pt idx="10">
                  <c:v>3.6</c:v>
                </c:pt>
                <c:pt idx="11">
                  <c:v>11.3</c:v>
                </c:pt>
                <c:pt idx="12">
                  <c:v>17</c:v>
                </c:pt>
                <c:pt idx="13">
                  <c:v>10.8</c:v>
                </c:pt>
                <c:pt idx="14">
                  <c:v>9.3000000000000007</c:v>
                </c:pt>
                <c:pt idx="15">
                  <c:v>15.6</c:v>
                </c:pt>
                <c:pt idx="16">
                  <c:v>15.3</c:v>
                </c:pt>
                <c:pt idx="17">
                  <c:v>13.3</c:v>
                </c:pt>
                <c:pt idx="18">
                  <c:v>10.200000000000001</c:v>
                </c:pt>
              </c:numCache>
            </c:numRef>
          </c:val>
        </c:ser>
        <c:ser>
          <c:idx val="7"/>
          <c:order val="7"/>
          <c:tx>
            <c:strRef>
              <c:f>Sheet1!$I$6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Sheet1!$I$7:$I$25</c:f>
              <c:numCache>
                <c:formatCode>#\ ###\ ##0.0</c:formatCode>
                <c:ptCount val="19"/>
                <c:pt idx="0">
                  <c:v>19.7</c:v>
                </c:pt>
                <c:pt idx="1">
                  <c:v>8.7000000000000011</c:v>
                </c:pt>
                <c:pt idx="2">
                  <c:v>11.7</c:v>
                </c:pt>
                <c:pt idx="3">
                  <c:v>9.8000000000000007</c:v>
                </c:pt>
                <c:pt idx="4">
                  <c:v>18.100000000000001</c:v>
                </c:pt>
                <c:pt idx="5">
                  <c:v>6.8</c:v>
                </c:pt>
                <c:pt idx="6">
                  <c:v>3.3</c:v>
                </c:pt>
                <c:pt idx="7">
                  <c:v>8.6</c:v>
                </c:pt>
                <c:pt idx="8">
                  <c:v>6.2</c:v>
                </c:pt>
                <c:pt idx="9">
                  <c:v>6.1</c:v>
                </c:pt>
                <c:pt idx="10">
                  <c:v>3.9</c:v>
                </c:pt>
                <c:pt idx="11">
                  <c:v>11.6</c:v>
                </c:pt>
                <c:pt idx="12">
                  <c:v>16.5</c:v>
                </c:pt>
                <c:pt idx="13">
                  <c:v>14.7</c:v>
                </c:pt>
                <c:pt idx="14">
                  <c:v>9.4</c:v>
                </c:pt>
                <c:pt idx="15">
                  <c:v>16.100000000000001</c:v>
                </c:pt>
                <c:pt idx="16">
                  <c:v>17</c:v>
                </c:pt>
                <c:pt idx="17">
                  <c:v>15.8</c:v>
                </c:pt>
                <c:pt idx="18">
                  <c:v>11.2</c:v>
                </c:pt>
              </c:numCache>
            </c:numRef>
          </c:val>
        </c:ser>
        <c:ser>
          <c:idx val="8"/>
          <c:order val="8"/>
          <c:tx>
            <c:strRef>
              <c:f>Sheet1!$J$6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Sheet1!$J$7:$J$25</c:f>
              <c:numCache>
                <c:formatCode>#\ ###\ ##0.0</c:formatCode>
                <c:ptCount val="19"/>
                <c:pt idx="0">
                  <c:v>17.3</c:v>
                </c:pt>
                <c:pt idx="1">
                  <c:v>9.2000000000000011</c:v>
                </c:pt>
                <c:pt idx="2">
                  <c:v>12.3</c:v>
                </c:pt>
                <c:pt idx="3">
                  <c:v>9.5</c:v>
                </c:pt>
                <c:pt idx="4">
                  <c:v>17.100000000000001</c:v>
                </c:pt>
                <c:pt idx="5">
                  <c:v>6.7</c:v>
                </c:pt>
                <c:pt idx="6">
                  <c:v>2.2999999999999998</c:v>
                </c:pt>
                <c:pt idx="7">
                  <c:v>11.6</c:v>
                </c:pt>
                <c:pt idx="8">
                  <c:v>6.2</c:v>
                </c:pt>
                <c:pt idx="9">
                  <c:v>7.6</c:v>
                </c:pt>
                <c:pt idx="10">
                  <c:v>4.5999999999999996</c:v>
                </c:pt>
                <c:pt idx="11">
                  <c:v>10.200000000000001</c:v>
                </c:pt>
                <c:pt idx="12">
                  <c:v>15.9</c:v>
                </c:pt>
                <c:pt idx="13">
                  <c:v>11.2</c:v>
                </c:pt>
                <c:pt idx="14">
                  <c:v>9.4</c:v>
                </c:pt>
                <c:pt idx="15">
                  <c:v>16.7</c:v>
                </c:pt>
                <c:pt idx="16">
                  <c:v>16.899999999999999</c:v>
                </c:pt>
                <c:pt idx="17">
                  <c:v>18</c:v>
                </c:pt>
                <c:pt idx="18">
                  <c:v>11.1</c:v>
                </c:pt>
              </c:numCache>
            </c:numRef>
          </c:val>
        </c:ser>
        <c:ser>
          <c:idx val="9"/>
          <c:order val="9"/>
          <c:tx>
            <c:strRef>
              <c:f>Sheet1!$K$6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Sheet1!$K$7:$K$25</c:f>
              <c:numCache>
                <c:formatCode>#\ ###\ ##0.0</c:formatCode>
                <c:ptCount val="19"/>
                <c:pt idx="0">
                  <c:v>13.6</c:v>
                </c:pt>
                <c:pt idx="1">
                  <c:v>6.2</c:v>
                </c:pt>
                <c:pt idx="2">
                  <c:v>11.5</c:v>
                </c:pt>
                <c:pt idx="3">
                  <c:v>10</c:v>
                </c:pt>
                <c:pt idx="4">
                  <c:v>15.8</c:v>
                </c:pt>
                <c:pt idx="5">
                  <c:v>6.7</c:v>
                </c:pt>
                <c:pt idx="6">
                  <c:v>1.9000000000000001</c:v>
                </c:pt>
                <c:pt idx="7">
                  <c:v>9.7000000000000011</c:v>
                </c:pt>
                <c:pt idx="8">
                  <c:v>6.5</c:v>
                </c:pt>
                <c:pt idx="9">
                  <c:v>8</c:v>
                </c:pt>
                <c:pt idx="10">
                  <c:v>5.3</c:v>
                </c:pt>
                <c:pt idx="11">
                  <c:v>9.3000000000000007</c:v>
                </c:pt>
                <c:pt idx="12">
                  <c:v>14.1</c:v>
                </c:pt>
                <c:pt idx="13">
                  <c:v>10</c:v>
                </c:pt>
                <c:pt idx="14">
                  <c:v>9.4</c:v>
                </c:pt>
                <c:pt idx="15">
                  <c:v>18.399999999999999</c:v>
                </c:pt>
                <c:pt idx="16">
                  <c:v>13.1</c:v>
                </c:pt>
                <c:pt idx="17">
                  <c:v>15.3</c:v>
                </c:pt>
                <c:pt idx="18">
                  <c:v>10.3</c:v>
                </c:pt>
              </c:numCache>
            </c:numRef>
          </c:val>
        </c:ser>
        <c:ser>
          <c:idx val="10"/>
          <c:order val="10"/>
          <c:tx>
            <c:strRef>
              <c:f>Sheet1!$L$6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Sheet1!$L$7:$L$25</c:f>
              <c:numCache>
                <c:formatCode>#\ ###\ ##0.0</c:formatCode>
                <c:ptCount val="19"/>
                <c:pt idx="0">
                  <c:v>11.6</c:v>
                </c:pt>
                <c:pt idx="1">
                  <c:v>8.1</c:v>
                </c:pt>
                <c:pt idx="2">
                  <c:v>9.8000000000000007</c:v>
                </c:pt>
                <c:pt idx="3">
                  <c:v>9.2000000000000011</c:v>
                </c:pt>
                <c:pt idx="4">
                  <c:v>14.3</c:v>
                </c:pt>
                <c:pt idx="5">
                  <c:v>6.9</c:v>
                </c:pt>
                <c:pt idx="6">
                  <c:v>1.9000000000000001</c:v>
                </c:pt>
                <c:pt idx="7">
                  <c:v>8.5</c:v>
                </c:pt>
                <c:pt idx="8">
                  <c:v>7.3</c:v>
                </c:pt>
                <c:pt idx="9">
                  <c:v>6.5</c:v>
                </c:pt>
                <c:pt idx="10">
                  <c:v>4.7</c:v>
                </c:pt>
                <c:pt idx="11">
                  <c:v>7</c:v>
                </c:pt>
                <c:pt idx="12">
                  <c:v>12.1</c:v>
                </c:pt>
                <c:pt idx="13">
                  <c:v>7.6</c:v>
                </c:pt>
                <c:pt idx="14">
                  <c:v>9.6</c:v>
                </c:pt>
                <c:pt idx="15">
                  <c:v>17.899999999999999</c:v>
                </c:pt>
                <c:pt idx="16">
                  <c:v>12.2</c:v>
                </c:pt>
                <c:pt idx="17">
                  <c:v>12.4</c:v>
                </c:pt>
                <c:pt idx="18">
                  <c:v>9</c:v>
                </c:pt>
              </c:numCache>
            </c:numRef>
          </c:val>
        </c:ser>
        <c:ser>
          <c:idx val="11"/>
          <c:order val="11"/>
          <c:tx>
            <c:strRef>
              <c:f>Sheet1!$M$6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Sheet1!$M$7:$M$25</c:f>
              <c:numCache>
                <c:formatCode>#\ ###\ ##0.0</c:formatCode>
                <c:ptCount val="19"/>
                <c:pt idx="0">
                  <c:v>10.200000000000001</c:v>
                </c:pt>
                <c:pt idx="1">
                  <c:v>8</c:v>
                </c:pt>
                <c:pt idx="2">
                  <c:v>10</c:v>
                </c:pt>
                <c:pt idx="3">
                  <c:v>7.7</c:v>
                </c:pt>
                <c:pt idx="4">
                  <c:v>13.1</c:v>
                </c:pt>
                <c:pt idx="5">
                  <c:v>6</c:v>
                </c:pt>
                <c:pt idx="6">
                  <c:v>1.9000000000000001</c:v>
                </c:pt>
                <c:pt idx="7">
                  <c:v>8.1</c:v>
                </c:pt>
                <c:pt idx="8">
                  <c:v>5.7</c:v>
                </c:pt>
                <c:pt idx="9">
                  <c:v>4.9000000000000004</c:v>
                </c:pt>
                <c:pt idx="10">
                  <c:v>4.5999999999999996</c:v>
                </c:pt>
                <c:pt idx="11">
                  <c:v>7</c:v>
                </c:pt>
                <c:pt idx="12">
                  <c:v>10.4</c:v>
                </c:pt>
                <c:pt idx="13">
                  <c:v>8.9</c:v>
                </c:pt>
                <c:pt idx="14">
                  <c:v>8.5</c:v>
                </c:pt>
                <c:pt idx="15">
                  <c:v>16.2</c:v>
                </c:pt>
                <c:pt idx="16">
                  <c:v>11.4</c:v>
                </c:pt>
                <c:pt idx="17">
                  <c:v>9.9</c:v>
                </c:pt>
                <c:pt idx="18">
                  <c:v>8.6</c:v>
                </c:pt>
              </c:numCache>
            </c:numRef>
          </c:val>
        </c:ser>
        <c:ser>
          <c:idx val="12"/>
          <c:order val="12"/>
          <c:tx>
            <c:strRef>
              <c:f>Sheet1!$N$6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Sheet1!$N$7:$N$25</c:f>
              <c:numCache>
                <c:formatCode>#\ ###\ ##0.0</c:formatCode>
                <c:ptCount val="19"/>
                <c:pt idx="0">
                  <c:v>8.5</c:v>
                </c:pt>
                <c:pt idx="1">
                  <c:v>7.7</c:v>
                </c:pt>
                <c:pt idx="2">
                  <c:v>9.3000000000000007</c:v>
                </c:pt>
                <c:pt idx="3">
                  <c:v>7.1</c:v>
                </c:pt>
                <c:pt idx="4">
                  <c:v>11.4</c:v>
                </c:pt>
                <c:pt idx="5">
                  <c:v>4.8</c:v>
                </c:pt>
                <c:pt idx="6">
                  <c:v>1.8</c:v>
                </c:pt>
                <c:pt idx="7">
                  <c:v>7.4</c:v>
                </c:pt>
                <c:pt idx="8">
                  <c:v>5.8</c:v>
                </c:pt>
                <c:pt idx="9">
                  <c:v>4</c:v>
                </c:pt>
                <c:pt idx="10">
                  <c:v>4.8</c:v>
                </c:pt>
                <c:pt idx="11">
                  <c:v>6.9</c:v>
                </c:pt>
                <c:pt idx="12">
                  <c:v>7.8</c:v>
                </c:pt>
                <c:pt idx="13">
                  <c:v>7.2</c:v>
                </c:pt>
                <c:pt idx="14">
                  <c:v>8.4</c:v>
                </c:pt>
                <c:pt idx="15">
                  <c:v>15.6</c:v>
                </c:pt>
                <c:pt idx="16">
                  <c:v>9.6</c:v>
                </c:pt>
                <c:pt idx="17">
                  <c:v>8.4</c:v>
                </c:pt>
                <c:pt idx="18">
                  <c:v>7.9</c:v>
                </c:pt>
              </c:numCache>
            </c:numRef>
          </c:val>
        </c:ser>
        <c:ser>
          <c:idx val="13"/>
          <c:order val="13"/>
          <c:tx>
            <c:strRef>
              <c:f>Sheet1!$O$6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Sheet1!$O$7:$O$25</c:f>
              <c:numCache>
                <c:formatCode>#\ ###\ ##0.0</c:formatCode>
                <c:ptCount val="19"/>
                <c:pt idx="0">
                  <c:v>7.9</c:v>
                </c:pt>
                <c:pt idx="1">
                  <c:v>6.7</c:v>
                </c:pt>
                <c:pt idx="2">
                  <c:v>7.9</c:v>
                </c:pt>
                <c:pt idx="3">
                  <c:v>7.8</c:v>
                </c:pt>
                <c:pt idx="4">
                  <c:v>11.5</c:v>
                </c:pt>
                <c:pt idx="5">
                  <c:v>4.8</c:v>
                </c:pt>
                <c:pt idx="6">
                  <c:v>1.6</c:v>
                </c:pt>
                <c:pt idx="7">
                  <c:v>6.9</c:v>
                </c:pt>
                <c:pt idx="8">
                  <c:v>5.5</c:v>
                </c:pt>
                <c:pt idx="9">
                  <c:v>4.0999999999999996</c:v>
                </c:pt>
                <c:pt idx="10">
                  <c:v>4.9000000000000004</c:v>
                </c:pt>
                <c:pt idx="11">
                  <c:v>8</c:v>
                </c:pt>
                <c:pt idx="12">
                  <c:v>6.5</c:v>
                </c:pt>
                <c:pt idx="13">
                  <c:v>7.4</c:v>
                </c:pt>
                <c:pt idx="14">
                  <c:v>8.4</c:v>
                </c:pt>
                <c:pt idx="15">
                  <c:v>14.1</c:v>
                </c:pt>
                <c:pt idx="16">
                  <c:v>7.9</c:v>
                </c:pt>
                <c:pt idx="17">
                  <c:v>7.3</c:v>
                </c:pt>
                <c:pt idx="18">
                  <c:v>7.3</c:v>
                </c:pt>
              </c:numCache>
            </c:numRef>
          </c:val>
        </c:ser>
        <c:ser>
          <c:idx val="14"/>
          <c:order val="14"/>
          <c:tx>
            <c:strRef>
              <c:f>Sheet1!$P$6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Sheet1!$P$7:$P$25</c:f>
              <c:numCache>
                <c:formatCode>#\ ###\ ##0.0</c:formatCode>
                <c:ptCount val="19"/>
                <c:pt idx="0">
                  <c:v>8.7000000000000011</c:v>
                </c:pt>
                <c:pt idx="1">
                  <c:v>7.9</c:v>
                </c:pt>
                <c:pt idx="2">
                  <c:v>8.1</c:v>
                </c:pt>
                <c:pt idx="3">
                  <c:v>9.7000000000000011</c:v>
                </c:pt>
                <c:pt idx="4">
                  <c:v>13</c:v>
                </c:pt>
                <c:pt idx="5">
                  <c:v>8.5</c:v>
                </c:pt>
                <c:pt idx="6">
                  <c:v>1.7</c:v>
                </c:pt>
                <c:pt idx="7">
                  <c:v>8.5</c:v>
                </c:pt>
                <c:pt idx="8">
                  <c:v>7.1</c:v>
                </c:pt>
                <c:pt idx="9">
                  <c:v>4.9000000000000004</c:v>
                </c:pt>
                <c:pt idx="10">
                  <c:v>6.7</c:v>
                </c:pt>
                <c:pt idx="11">
                  <c:v>10.5</c:v>
                </c:pt>
                <c:pt idx="12">
                  <c:v>7.9</c:v>
                </c:pt>
                <c:pt idx="13">
                  <c:v>8.2000000000000011</c:v>
                </c:pt>
                <c:pt idx="14">
                  <c:v>8.4</c:v>
                </c:pt>
                <c:pt idx="15">
                  <c:v>14.9</c:v>
                </c:pt>
                <c:pt idx="16">
                  <c:v>7.6</c:v>
                </c:pt>
                <c:pt idx="17">
                  <c:v>7.9</c:v>
                </c:pt>
                <c:pt idx="18">
                  <c:v>8.1</c:v>
                </c:pt>
              </c:numCache>
            </c:numRef>
          </c:val>
        </c:ser>
        <c:ser>
          <c:idx val="15"/>
          <c:order val="15"/>
          <c:tx>
            <c:strRef>
              <c:f>Sheet1!$Q$6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Sheet1!$Q$7:$Q$25</c:f>
              <c:numCache>
                <c:formatCode>#\ ###\ ##0.0</c:formatCode>
                <c:ptCount val="19"/>
                <c:pt idx="0">
                  <c:v>7.7</c:v>
                </c:pt>
                <c:pt idx="1">
                  <c:v>6.5</c:v>
                </c:pt>
                <c:pt idx="2">
                  <c:v>6.7</c:v>
                </c:pt>
                <c:pt idx="3">
                  <c:v>8.2000000000000011</c:v>
                </c:pt>
                <c:pt idx="4">
                  <c:v>12.4</c:v>
                </c:pt>
                <c:pt idx="5">
                  <c:v>7.1</c:v>
                </c:pt>
                <c:pt idx="6">
                  <c:v>2.5</c:v>
                </c:pt>
                <c:pt idx="7">
                  <c:v>7.6</c:v>
                </c:pt>
                <c:pt idx="8">
                  <c:v>6.8</c:v>
                </c:pt>
                <c:pt idx="9">
                  <c:v>6.4</c:v>
                </c:pt>
                <c:pt idx="10">
                  <c:v>6.4</c:v>
                </c:pt>
                <c:pt idx="11">
                  <c:v>9.7000000000000011</c:v>
                </c:pt>
                <c:pt idx="12">
                  <c:v>7.7</c:v>
                </c:pt>
                <c:pt idx="13">
                  <c:v>7</c:v>
                </c:pt>
                <c:pt idx="14">
                  <c:v>7.9</c:v>
                </c:pt>
                <c:pt idx="15">
                  <c:v>14.3</c:v>
                </c:pt>
                <c:pt idx="16">
                  <c:v>7.1</c:v>
                </c:pt>
                <c:pt idx="17">
                  <c:v>8.7000000000000011</c:v>
                </c:pt>
                <c:pt idx="18">
                  <c:v>7.3</c:v>
                </c:pt>
              </c:numCache>
            </c:numRef>
          </c:val>
        </c:ser>
        <c:ser>
          <c:idx val="16"/>
          <c:order val="16"/>
          <c:tx>
            <c:strRef>
              <c:f>Sheet1!$R$6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Sheet1!$R$7:$R$25</c:f>
              <c:numCache>
                <c:formatCode>#\ ###\ ##0.0</c:formatCode>
                <c:ptCount val="19"/>
                <c:pt idx="0">
                  <c:v>7.2</c:v>
                </c:pt>
                <c:pt idx="1">
                  <c:v>5.8</c:v>
                </c:pt>
                <c:pt idx="2">
                  <c:v>6</c:v>
                </c:pt>
                <c:pt idx="3">
                  <c:v>7.1</c:v>
                </c:pt>
                <c:pt idx="4">
                  <c:v>11.5</c:v>
                </c:pt>
                <c:pt idx="5">
                  <c:v>7.7</c:v>
                </c:pt>
                <c:pt idx="6">
                  <c:v>3.2</c:v>
                </c:pt>
                <c:pt idx="7">
                  <c:v>6</c:v>
                </c:pt>
                <c:pt idx="8">
                  <c:v>6.6</c:v>
                </c:pt>
                <c:pt idx="9">
                  <c:v>6.8</c:v>
                </c:pt>
                <c:pt idx="10">
                  <c:v>6</c:v>
                </c:pt>
                <c:pt idx="11">
                  <c:v>9.7000000000000011</c:v>
                </c:pt>
                <c:pt idx="12">
                  <c:v>5.4</c:v>
                </c:pt>
                <c:pt idx="13">
                  <c:v>6.5</c:v>
                </c:pt>
                <c:pt idx="14">
                  <c:v>7.7</c:v>
                </c:pt>
                <c:pt idx="15">
                  <c:v>14.6</c:v>
                </c:pt>
                <c:pt idx="16">
                  <c:v>6.3</c:v>
                </c:pt>
                <c:pt idx="17">
                  <c:v>8.3000000000000007</c:v>
                </c:pt>
                <c:pt idx="18">
                  <c:v>6.7</c:v>
                </c:pt>
              </c:numCache>
            </c:numRef>
          </c:val>
        </c:ser>
        <c:ser>
          <c:idx val="17"/>
          <c:order val="17"/>
          <c:tx>
            <c:strRef>
              <c:f>Sheet1!$S$6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Sheet1!$A$7:$A$25</c:f>
              <c:strCache>
                <c:ptCount val="19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Cuba</c:v>
                </c:pt>
                <c:pt idx="7">
                  <c:v>Ecuador</c:v>
                </c:pt>
                <c:pt idx="8">
                  <c:v>El Salvador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(República Bolivariana de)</c:v>
                </c:pt>
                <c:pt idx="18">
                  <c:v>América Latina y el Caribe</c:v>
                </c:pt>
              </c:strCache>
            </c:strRef>
          </c:cat>
          <c:val>
            <c:numRef>
              <c:f>Sheet1!$S$7:$S$25</c:f>
              <c:numCache>
                <c:formatCode>#\ ###\ ##0.0</c:formatCode>
                <c:ptCount val="19"/>
                <c:pt idx="0">
                  <c:v>7.3</c:v>
                </c:pt>
                <c:pt idx="1">
                  <c:v>5.8</c:v>
                </c:pt>
                <c:pt idx="2">
                  <c:v>5.5</c:v>
                </c:pt>
                <c:pt idx="3">
                  <c:v>6.4</c:v>
                </c:pt>
                <c:pt idx="4">
                  <c:v>11.3</c:v>
                </c:pt>
                <c:pt idx="5">
                  <c:v>7.8</c:v>
                </c:pt>
                <c:pt idx="6">
                  <c:v>3.2</c:v>
                </c:pt>
                <c:pt idx="7">
                  <c:v>4.8</c:v>
                </c:pt>
                <c:pt idx="8">
                  <c:v>6.6</c:v>
                </c:pt>
                <c:pt idx="9">
                  <c:v>6.8</c:v>
                </c:pt>
                <c:pt idx="10">
                  <c:v>5.8</c:v>
                </c:pt>
                <c:pt idx="11">
                  <c:v>9.7000000000000011</c:v>
                </c:pt>
                <c:pt idx="12">
                  <c:v>4.8</c:v>
                </c:pt>
                <c:pt idx="13">
                  <c:v>6.5</c:v>
                </c:pt>
                <c:pt idx="14">
                  <c:v>7</c:v>
                </c:pt>
                <c:pt idx="15">
                  <c:v>14.3</c:v>
                </c:pt>
                <c:pt idx="16">
                  <c:v>6.2</c:v>
                </c:pt>
                <c:pt idx="17">
                  <c:v>8</c:v>
                </c:pt>
                <c:pt idx="18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987560"/>
        <c:axId val="215986384"/>
        <c:axId val="0"/>
      </c:bar3DChart>
      <c:catAx>
        <c:axId val="215987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90" baseline="0"/>
            </a:pPr>
            <a:endParaRPr lang="pt-PT"/>
          </a:p>
        </c:txPr>
        <c:crossAx val="215986384"/>
        <c:crosses val="autoZero"/>
        <c:auto val="1"/>
        <c:lblAlgn val="ctr"/>
        <c:lblOffset val="100"/>
        <c:noMultiLvlLbl val="0"/>
      </c:catAx>
      <c:valAx>
        <c:axId val="215986384"/>
        <c:scaling>
          <c:orientation val="minMax"/>
        </c:scaling>
        <c:delete val="0"/>
        <c:axPos val="l"/>
        <c:majorGridlines/>
        <c:numFmt formatCode="#\ ###\ ##0.0" sourceLinked="1"/>
        <c:majorTickMark val="out"/>
        <c:minorTickMark val="none"/>
        <c:tickLblPos val="nextTo"/>
        <c:crossAx val="215987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229019528296441"/>
          <c:y val="3.6297754447360796E-2"/>
          <c:w val="6.600020284349703E-2"/>
          <c:h val="0.94129301545640165"/>
        </c:manualLayout>
      </c:layout>
      <c:overlay val="0"/>
      <c:txPr>
        <a:bodyPr/>
        <a:lstStyle/>
        <a:p>
          <a:pPr>
            <a:defRPr sz="89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2704579953529E-2"/>
          <c:y val="0.11035212908442268"/>
          <c:w val="0.96828828828828861"/>
          <c:h val="0.88457166024762657"/>
        </c:manualLayout>
      </c:layout>
      <c:lineChart>
        <c:grouping val="standard"/>
        <c:varyColors val="0"/>
        <c:ser>
          <c:idx val="3"/>
          <c:order val="0"/>
          <c:tx>
            <c:strRef>
              <c:f>us_gdpgr_16609873971712!$A$10</c:f>
              <c:strCache>
                <c:ptCount val="1"/>
                <c:pt idx="0">
                  <c:v>      South America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dLbl>
              <c:idx val="9"/>
              <c:layout>
                <c:manualLayout>
                  <c:x val="-1.1134320319255792E-2"/>
                  <c:y val="1.03499302546630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us_gdpgr_16609873971712!$B$6:$X$6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us_gdpgr_16609873971712!$B$10:$X$10</c:f>
              <c:numCache>
                <c:formatCode>0.00</c:formatCode>
                <c:ptCount val="23"/>
                <c:pt idx="0">
                  <c:v>-1.6781587478000042</c:v>
                </c:pt>
                <c:pt idx="1">
                  <c:v>3.5373719443000002</c:v>
                </c:pt>
                <c:pt idx="2">
                  <c:v>2.7316332925000002</c:v>
                </c:pt>
                <c:pt idx="3">
                  <c:v>4.5988904184999955</c:v>
                </c:pt>
                <c:pt idx="4">
                  <c:v>5.1746959624999826</c:v>
                </c:pt>
                <c:pt idx="5">
                  <c:v>3.8668937486000012</c:v>
                </c:pt>
                <c:pt idx="6">
                  <c:v>2.7014621247999977</c:v>
                </c:pt>
                <c:pt idx="7">
                  <c:v>4.6314330084000002</c:v>
                </c:pt>
                <c:pt idx="8">
                  <c:v>0.88419314379999958</c:v>
                </c:pt>
                <c:pt idx="9">
                  <c:v>-1.3874891787999999</c:v>
                </c:pt>
                <c:pt idx="10">
                  <c:v>3.3169406624999977</c:v>
                </c:pt>
                <c:pt idx="11">
                  <c:v>0.97230410850000004</c:v>
                </c:pt>
                <c:pt idx="12">
                  <c:v>2.0603012400000197E-2</c:v>
                </c:pt>
                <c:pt idx="13">
                  <c:v>1.8122958781</c:v>
                </c:pt>
                <c:pt idx="14">
                  <c:v>7.1008988130999855</c:v>
                </c:pt>
                <c:pt idx="15">
                  <c:v>5.0600641268999826</c:v>
                </c:pt>
                <c:pt idx="16">
                  <c:v>5.5787019080000002</c:v>
                </c:pt>
                <c:pt idx="17">
                  <c:v>6.6799216107000001</c:v>
                </c:pt>
                <c:pt idx="18">
                  <c:v>5.3779280941999996</c:v>
                </c:pt>
                <c:pt idx="19">
                  <c:v>-0.21729276220000004</c:v>
                </c:pt>
                <c:pt idx="20">
                  <c:v>6.4761710952000282</c:v>
                </c:pt>
                <c:pt idx="21">
                  <c:v>4.4983631043000356</c:v>
                </c:pt>
                <c:pt idx="22">
                  <c:v>2.4728585616999967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us_gdpgr_16609873971712!$A$13</c:f>
              <c:strCache>
                <c:ptCount val="1"/>
                <c:pt idx="0">
                  <c:v>    Developed economies: Europe</c:v>
                </c:pt>
              </c:strCache>
            </c:strRef>
          </c:tx>
          <c:dLbls>
            <c:spPr>
              <a:ln w="22225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us_gdpgr_16609873971712!$B$6:$X$6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us_gdpgr_16609873971712!$B$13:$X$13</c:f>
              <c:numCache>
                <c:formatCode>0.00</c:formatCode>
                <c:ptCount val="23"/>
                <c:pt idx="0">
                  <c:v>2.4653825950999999</c:v>
                </c:pt>
                <c:pt idx="1">
                  <c:v>1.2102999172999926</c:v>
                </c:pt>
                <c:pt idx="2">
                  <c:v>1.5310387007999957</c:v>
                </c:pt>
                <c:pt idx="3">
                  <c:v>-0.16049491710000041</c:v>
                </c:pt>
                <c:pt idx="4">
                  <c:v>2.8719622457999998</c:v>
                </c:pt>
                <c:pt idx="5">
                  <c:v>2.6866890152999998</c:v>
                </c:pt>
                <c:pt idx="6">
                  <c:v>1.925449256299995</c:v>
                </c:pt>
                <c:pt idx="7">
                  <c:v>2.7950883903999997</c:v>
                </c:pt>
                <c:pt idx="8">
                  <c:v>2.9518219269999997</c:v>
                </c:pt>
                <c:pt idx="9">
                  <c:v>2.9395172462000012</c:v>
                </c:pt>
                <c:pt idx="10">
                  <c:v>3.8941241179000001</c:v>
                </c:pt>
                <c:pt idx="11">
                  <c:v>2.1224617652000002</c:v>
                </c:pt>
                <c:pt idx="12">
                  <c:v>1.2778687274999938</c:v>
                </c:pt>
                <c:pt idx="13">
                  <c:v>1.4031074466</c:v>
                </c:pt>
                <c:pt idx="14">
                  <c:v>2.5917871876</c:v>
                </c:pt>
                <c:pt idx="15">
                  <c:v>2.1291089293999987</c:v>
                </c:pt>
                <c:pt idx="16">
                  <c:v>3.3340509385999977</c:v>
                </c:pt>
                <c:pt idx="17">
                  <c:v>3.2304201086000002</c:v>
                </c:pt>
                <c:pt idx="18">
                  <c:v>0.36289643730000187</c:v>
                </c:pt>
                <c:pt idx="19">
                  <c:v>-4.1964774356000003</c:v>
                </c:pt>
                <c:pt idx="20">
                  <c:v>2.1151001071</c:v>
                </c:pt>
                <c:pt idx="21">
                  <c:v>1.5212268641</c:v>
                </c:pt>
                <c:pt idx="22">
                  <c:v>-0.21509970020000024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us_gdpgr_16609873971712!$A$15</c:f>
              <c:strCache>
                <c:ptCount val="1"/>
                <c:pt idx="0">
                  <c:v>Euro area</c:v>
                </c:pt>
              </c:strCache>
            </c:strRef>
          </c:tx>
          <c:spPr>
            <a:ln w="44450">
              <a:solidFill>
                <a:srgbClr val="002060"/>
              </a:solidFill>
            </a:ln>
          </c:spPr>
          <c:marker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2.2933656483200296E-2"/>
                  <c:y val="4.40923230752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4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us_gdpgr_16609873971712!$B$6:$X$6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us_gdpgr_16609873971712!$B$15:$X$15</c:f>
              <c:numCache>
                <c:formatCode>0.00</c:formatCode>
                <c:ptCount val="23"/>
                <c:pt idx="0">
                  <c:v>3.5383851737999987</c:v>
                </c:pt>
                <c:pt idx="1">
                  <c:v>2.6640230727000094</c:v>
                </c:pt>
                <c:pt idx="2">
                  <c:v>1.7572053049999998</c:v>
                </c:pt>
                <c:pt idx="3">
                  <c:v>-0.33489284390000246</c:v>
                </c:pt>
                <c:pt idx="4">
                  <c:v>2.4560070421</c:v>
                </c:pt>
                <c:pt idx="5">
                  <c:v>2.4478538130999987</c:v>
                </c:pt>
                <c:pt idx="6">
                  <c:v>1.572239317799994</c:v>
                </c:pt>
                <c:pt idx="7">
                  <c:v>2.6400741884000012</c:v>
                </c:pt>
                <c:pt idx="8">
                  <c:v>2.8265558386999987</c:v>
                </c:pt>
                <c:pt idx="9">
                  <c:v>2.9385159169999997</c:v>
                </c:pt>
                <c:pt idx="10">
                  <c:v>3.8301390431</c:v>
                </c:pt>
                <c:pt idx="11">
                  <c:v>2.0123967869000001</c:v>
                </c:pt>
                <c:pt idx="12">
                  <c:v>0.94432854600000005</c:v>
                </c:pt>
                <c:pt idx="13">
                  <c:v>0.74688139580000001</c:v>
                </c:pt>
                <c:pt idx="14">
                  <c:v>2.2165962490000002</c:v>
                </c:pt>
                <c:pt idx="15">
                  <c:v>1.7181373572999941</c:v>
                </c:pt>
                <c:pt idx="16">
                  <c:v>3.2517237294000001</c:v>
                </c:pt>
                <c:pt idx="17">
                  <c:v>2.9881849425000158</c:v>
                </c:pt>
                <c:pt idx="18">
                  <c:v>0.38412987650000141</c:v>
                </c:pt>
                <c:pt idx="19">
                  <c:v>-4.4074062943000003</c:v>
                </c:pt>
                <c:pt idx="20">
                  <c:v>2.0551263297999998</c:v>
                </c:pt>
                <c:pt idx="21">
                  <c:v>1.4710672910999929</c:v>
                </c:pt>
                <c:pt idx="22">
                  <c:v>-0.5715349118999995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us_gdpgr_16609873971712!$A$17</c:f>
              <c:strCache>
                <c:ptCount val="1"/>
                <c:pt idx="0">
                  <c:v>G20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2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us_gdpgr_16609873971712!$B$6:$X$6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us_gdpgr_16609873971712!$B$17:$X$17</c:f>
              <c:numCache>
                <c:formatCode>0.00</c:formatCode>
                <c:ptCount val="23"/>
                <c:pt idx="0">
                  <c:v>2.9270724412</c:v>
                </c:pt>
                <c:pt idx="1">
                  <c:v>1.6604179137000072</c:v>
                </c:pt>
                <c:pt idx="2">
                  <c:v>5.4627184669999798</c:v>
                </c:pt>
                <c:pt idx="3">
                  <c:v>1.740368767099995</c:v>
                </c:pt>
                <c:pt idx="4">
                  <c:v>3.1549834982</c:v>
                </c:pt>
                <c:pt idx="5">
                  <c:v>2.6434078000000012</c:v>
                </c:pt>
                <c:pt idx="6">
                  <c:v>3.1555456595999987</c:v>
                </c:pt>
                <c:pt idx="7">
                  <c:v>3.6358889508999988</c:v>
                </c:pt>
                <c:pt idx="8">
                  <c:v>2.4083098488000094</c:v>
                </c:pt>
                <c:pt idx="9">
                  <c:v>3.3830205723000084</c:v>
                </c:pt>
                <c:pt idx="10">
                  <c:v>4.2010580988999999</c:v>
                </c:pt>
                <c:pt idx="11">
                  <c:v>1.7364835822</c:v>
                </c:pt>
                <c:pt idx="12">
                  <c:v>1.9910950860000001</c:v>
                </c:pt>
                <c:pt idx="13">
                  <c:v>2.7007358288000094</c:v>
                </c:pt>
                <c:pt idx="14">
                  <c:v>3.7032296619000094</c:v>
                </c:pt>
                <c:pt idx="15">
                  <c:v>3.3128672038999967</c:v>
                </c:pt>
                <c:pt idx="16">
                  <c:v>3.7810579301999998</c:v>
                </c:pt>
                <c:pt idx="17">
                  <c:v>3.7411882218000012</c:v>
                </c:pt>
                <c:pt idx="18">
                  <c:v>1.0787548979999952</c:v>
                </c:pt>
                <c:pt idx="19">
                  <c:v>-2.1987914723000084</c:v>
                </c:pt>
                <c:pt idx="20">
                  <c:v>4.1370916900000001</c:v>
                </c:pt>
                <c:pt idx="21">
                  <c:v>2.8108785371999967</c:v>
                </c:pt>
                <c:pt idx="22">
                  <c:v>2.3850932435000001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014632"/>
        <c:axId val="184355088"/>
      </c:lineChart>
      <c:catAx>
        <c:axId val="184014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355088"/>
        <c:crosses val="autoZero"/>
        <c:auto val="1"/>
        <c:lblAlgn val="ctr"/>
        <c:lblOffset val="100"/>
        <c:noMultiLvlLbl val="0"/>
      </c:catAx>
      <c:valAx>
        <c:axId val="1843550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84014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5278289989524983E-3"/>
          <c:y val="1.4697441025071274E-2"/>
          <c:w val="0.9615395959511075"/>
          <c:h val="9.7367460714241724E-2"/>
        </c:manualLayout>
      </c:layout>
      <c:overlay val="0"/>
      <c:txPr>
        <a:bodyPr/>
        <a:lstStyle/>
        <a:p>
          <a:pPr>
            <a:defRPr sz="131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Sheet8!$B$2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Sheet8!$B$3:$B$16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Sheet8!$C$2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Sheet8!$C$3:$C$16</c:f>
              <c:numCache>
                <c:formatCode>General</c:formatCode>
                <c:ptCount val="14"/>
                <c:pt idx="0">
                  <c:v>142.19999999999999</c:v>
                </c:pt>
                <c:pt idx="1">
                  <c:v>0</c:v>
                </c:pt>
                <c:pt idx="2">
                  <c:v>115.6</c:v>
                </c:pt>
                <c:pt idx="3">
                  <c:v>151.5</c:v>
                </c:pt>
                <c:pt idx="4">
                  <c:v>0</c:v>
                </c:pt>
                <c:pt idx="5">
                  <c:v>111.4</c:v>
                </c:pt>
                <c:pt idx="6">
                  <c:v>94.2</c:v>
                </c:pt>
                <c:pt idx="7">
                  <c:v>106.5</c:v>
                </c:pt>
                <c:pt idx="8">
                  <c:v>144.30000000000001</c:v>
                </c:pt>
                <c:pt idx="9">
                  <c:v>132.4</c:v>
                </c:pt>
                <c:pt idx="10">
                  <c:v>143.30000000000001</c:v>
                </c:pt>
                <c:pt idx="11">
                  <c:v>90.8</c:v>
                </c:pt>
                <c:pt idx="12">
                  <c:v>114.8</c:v>
                </c:pt>
                <c:pt idx="13">
                  <c:v>122.4</c:v>
                </c:pt>
              </c:numCache>
            </c:numRef>
          </c:val>
        </c:ser>
        <c:ser>
          <c:idx val="2"/>
          <c:order val="2"/>
          <c:tx>
            <c:strRef>
              <c:f>Sheet8!$D$2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Sheet8!$D$3:$D$16</c:f>
              <c:numCache>
                <c:formatCode>General</c:formatCode>
                <c:ptCount val="14"/>
                <c:pt idx="0">
                  <c:v>143.1</c:v>
                </c:pt>
                <c:pt idx="1">
                  <c:v>113.3</c:v>
                </c:pt>
                <c:pt idx="2">
                  <c:v>115.2</c:v>
                </c:pt>
                <c:pt idx="3">
                  <c:v>160.5</c:v>
                </c:pt>
                <c:pt idx="4">
                  <c:v>106.8</c:v>
                </c:pt>
                <c:pt idx="5">
                  <c:v>117.8</c:v>
                </c:pt>
                <c:pt idx="6">
                  <c:v>98.4</c:v>
                </c:pt>
                <c:pt idx="7">
                  <c:v>108.5</c:v>
                </c:pt>
                <c:pt idx="8">
                  <c:v>166.1</c:v>
                </c:pt>
                <c:pt idx="9">
                  <c:v>0</c:v>
                </c:pt>
                <c:pt idx="10">
                  <c:v>143.69999999999999</c:v>
                </c:pt>
                <c:pt idx="11">
                  <c:v>101.6</c:v>
                </c:pt>
                <c:pt idx="12">
                  <c:v>119.2</c:v>
                </c:pt>
                <c:pt idx="13">
                  <c:v>126.1</c:v>
                </c:pt>
              </c:numCache>
            </c:numRef>
          </c:val>
        </c:ser>
        <c:ser>
          <c:idx val="3"/>
          <c:order val="3"/>
          <c:tx>
            <c:strRef>
              <c:f>Sheet8!$E$2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Sheet8!$E$3:$E$16</c:f>
              <c:numCache>
                <c:formatCode>General</c:formatCode>
                <c:ptCount val="14"/>
                <c:pt idx="0">
                  <c:v>0</c:v>
                </c:pt>
                <c:pt idx="1">
                  <c:v>115.1</c:v>
                </c:pt>
                <c:pt idx="2">
                  <c:v>116.9</c:v>
                </c:pt>
                <c:pt idx="3">
                  <c:v>154.19999999999999</c:v>
                </c:pt>
                <c:pt idx="4">
                  <c:v>117.9</c:v>
                </c:pt>
                <c:pt idx="5">
                  <c:v>124.4</c:v>
                </c:pt>
                <c:pt idx="6">
                  <c:v>98.7</c:v>
                </c:pt>
                <c:pt idx="7">
                  <c:v>109.9</c:v>
                </c:pt>
                <c:pt idx="8">
                  <c:v>163.69999999999999</c:v>
                </c:pt>
                <c:pt idx="9">
                  <c:v>157.80000000000001</c:v>
                </c:pt>
                <c:pt idx="10">
                  <c:v>148.80000000000001</c:v>
                </c:pt>
                <c:pt idx="11">
                  <c:v>108.4</c:v>
                </c:pt>
                <c:pt idx="12">
                  <c:v>121.9</c:v>
                </c:pt>
                <c:pt idx="13">
                  <c:v>127.2</c:v>
                </c:pt>
              </c:numCache>
            </c:numRef>
          </c:val>
        </c:ser>
        <c:ser>
          <c:idx val="4"/>
          <c:order val="4"/>
          <c:tx>
            <c:strRef>
              <c:f>Sheet8!$F$2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Sheet8!$F$3:$F$16</c:f>
              <c:numCache>
                <c:formatCode>General</c:formatCode>
                <c:ptCount val="14"/>
                <c:pt idx="0">
                  <c:v>155.4</c:v>
                </c:pt>
                <c:pt idx="1">
                  <c:v>116.7</c:v>
                </c:pt>
                <c:pt idx="2">
                  <c:v>121.6</c:v>
                </c:pt>
                <c:pt idx="3">
                  <c:v>158.30000000000001</c:v>
                </c:pt>
                <c:pt idx="4">
                  <c:v>123.2</c:v>
                </c:pt>
                <c:pt idx="5">
                  <c:v>126.9</c:v>
                </c:pt>
                <c:pt idx="6">
                  <c:v>97.7</c:v>
                </c:pt>
                <c:pt idx="7">
                  <c:v>111.5</c:v>
                </c:pt>
                <c:pt idx="8">
                  <c:v>164.9</c:v>
                </c:pt>
                <c:pt idx="9">
                  <c:v>167.2</c:v>
                </c:pt>
                <c:pt idx="10">
                  <c:v>154.5</c:v>
                </c:pt>
                <c:pt idx="11">
                  <c:v>113.6</c:v>
                </c:pt>
                <c:pt idx="12">
                  <c:v>122.8</c:v>
                </c:pt>
                <c:pt idx="13">
                  <c:v>129.69999999999999</c:v>
                </c:pt>
              </c:numCache>
            </c:numRef>
          </c:val>
        </c:ser>
        <c:ser>
          <c:idx val="5"/>
          <c:order val="5"/>
          <c:tx>
            <c:strRef>
              <c:f>Sheet8!$G$2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Sheet8!$A$3:$A$16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México</c:v>
                </c:pt>
                <c:pt idx="8">
                  <c:v>Perú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Venezuela </c:v>
                </c:pt>
                <c:pt idx="12">
                  <c:v>Alemania</c:v>
                </c:pt>
                <c:pt idx="13">
                  <c:v>Portugal</c:v>
                </c:pt>
              </c:strCache>
            </c:strRef>
          </c:cat>
          <c:val>
            <c:numRef>
              <c:f>Sheet8!$G$3:$G$16</c:f>
              <c:numCache>
                <c:formatCode>General</c:formatCode>
                <c:ptCount val="14"/>
                <c:pt idx="0">
                  <c:v>159.30000000000001</c:v>
                </c:pt>
                <c:pt idx="1">
                  <c:v>119.8</c:v>
                </c:pt>
                <c:pt idx="2">
                  <c:v>126.3</c:v>
                </c:pt>
                <c:pt idx="3">
                  <c:v>160.4</c:v>
                </c:pt>
                <c:pt idx="4">
                  <c:v>123.1</c:v>
                </c:pt>
                <c:pt idx="5">
                  <c:v>124.6</c:v>
                </c:pt>
                <c:pt idx="6">
                  <c:v>100.4</c:v>
                </c:pt>
                <c:pt idx="7">
                  <c:v>111.5</c:v>
                </c:pt>
                <c:pt idx="8">
                  <c:v>166.9</c:v>
                </c:pt>
                <c:pt idx="9">
                  <c:v>170.5</c:v>
                </c:pt>
                <c:pt idx="10">
                  <c:v>166.7</c:v>
                </c:pt>
                <c:pt idx="11">
                  <c:v>115.1</c:v>
                </c:pt>
                <c:pt idx="12">
                  <c:v>122.7</c:v>
                </c:pt>
                <c:pt idx="13">
                  <c:v>129.1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gapDepth val="326"/>
        <c:shape val="cylinder"/>
        <c:axId val="215948592"/>
        <c:axId val="215947416"/>
        <c:axId val="0"/>
      </c:bar3DChart>
      <c:catAx>
        <c:axId val="21594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90" baseline="0"/>
            </a:pPr>
            <a:endParaRPr lang="pt-PT"/>
          </a:p>
        </c:txPr>
        <c:crossAx val="215947416"/>
        <c:crosses val="autoZero"/>
        <c:auto val="1"/>
        <c:lblAlgn val="ctr"/>
        <c:lblOffset val="100"/>
        <c:noMultiLvlLbl val="0"/>
      </c:catAx>
      <c:valAx>
        <c:axId val="215947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94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8208661417346"/>
          <c:y val="0.26905602316951782"/>
          <c:w val="0.10351246719160105"/>
          <c:h val="0.632173181417456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Sheet1!$A$4:$A$22</c:f>
              <c:strCache>
                <c:ptCount val="19"/>
                <c:pt idx="0">
                  <c:v>Argentina  </c:v>
                </c:pt>
                <c:pt idx="1">
                  <c:v>Bolivia  </c:v>
                </c:pt>
                <c:pt idx="2">
                  <c:v>Brasil  </c:v>
                </c:pt>
                <c:pt idx="3">
                  <c:v>Chile  </c:v>
                </c:pt>
                <c:pt idx="4">
                  <c:v>Colombia  </c:v>
                </c:pt>
                <c:pt idx="5">
                  <c:v>Costa Rica  </c:v>
                </c:pt>
                <c:pt idx="6">
                  <c:v>Ecuador  </c:v>
                </c:pt>
                <c:pt idx="7">
                  <c:v>El Salvador  </c:v>
                </c:pt>
                <c:pt idx="8">
                  <c:v>Guatemala  </c:v>
                </c:pt>
                <c:pt idx="9">
                  <c:v>Haití  </c:v>
                </c:pt>
                <c:pt idx="10">
                  <c:v>Honduras  </c:v>
                </c:pt>
                <c:pt idx="11">
                  <c:v>México  </c:v>
                </c:pt>
                <c:pt idx="12">
                  <c:v>Nicaragua  </c:v>
                </c:pt>
                <c:pt idx="13">
                  <c:v>Panamá  </c:v>
                </c:pt>
                <c:pt idx="14">
                  <c:v>Paraguay  </c:v>
                </c:pt>
                <c:pt idx="15">
                  <c:v>Perú  </c:v>
                </c:pt>
                <c:pt idx="16">
                  <c:v>República Dominicana  </c:v>
                </c:pt>
                <c:pt idx="17">
                  <c:v>Uruguay  </c:v>
                </c:pt>
                <c:pt idx="18">
                  <c:v>Venezuela </c:v>
                </c:pt>
              </c:strCache>
            </c:strRef>
          </c:cat>
          <c:val>
            <c:numRef>
              <c:f>Sheet1!$B$4:$B$22</c:f>
              <c:numCache>
                <c:formatCode>0%</c:formatCode>
                <c:ptCount val="19"/>
                <c:pt idx="0">
                  <c:v>1.84</c:v>
                </c:pt>
                <c:pt idx="1">
                  <c:v>0.85000000000000064</c:v>
                </c:pt>
                <c:pt idx="2">
                  <c:v>1.04</c:v>
                </c:pt>
                <c:pt idx="3">
                  <c:v>0.49000000000000032</c:v>
                </c:pt>
                <c:pt idx="4">
                  <c:v>0.94000000000000061</c:v>
                </c:pt>
                <c:pt idx="5">
                  <c:v>2.13</c:v>
                </c:pt>
                <c:pt idx="6">
                  <c:v>1.1599999999999966</c:v>
                </c:pt>
                <c:pt idx="7">
                  <c:v>0.43000000000000038</c:v>
                </c:pt>
                <c:pt idx="8">
                  <c:v>1.29</c:v>
                </c:pt>
                <c:pt idx="9">
                  <c:v>3.17</c:v>
                </c:pt>
                <c:pt idx="10">
                  <c:v>0.93</c:v>
                </c:pt>
                <c:pt idx="11">
                  <c:v>0.73000000000000065</c:v>
                </c:pt>
                <c:pt idx="12">
                  <c:v>1.49</c:v>
                </c:pt>
                <c:pt idx="13">
                  <c:v>0.42000000000000032</c:v>
                </c:pt>
                <c:pt idx="14">
                  <c:v>1.6900000000000031</c:v>
                </c:pt>
                <c:pt idx="15">
                  <c:v>0.32000000000000089</c:v>
                </c:pt>
                <c:pt idx="16">
                  <c:v>2.19</c:v>
                </c:pt>
                <c:pt idx="17">
                  <c:v>1.6</c:v>
                </c:pt>
                <c:pt idx="18">
                  <c:v>11.98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24072"/>
        <c:axId val="185224464"/>
        <c:axId val="0"/>
      </c:bar3DChart>
      <c:catAx>
        <c:axId val="18522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80" baseline="0"/>
            </a:pPr>
            <a:endParaRPr lang="pt-PT"/>
          </a:p>
        </c:txPr>
        <c:crossAx val="185224464"/>
        <c:crosses val="autoZero"/>
        <c:auto val="1"/>
        <c:lblAlgn val="ctr"/>
        <c:lblOffset val="100"/>
        <c:noMultiLvlLbl val="0"/>
      </c:catAx>
      <c:valAx>
        <c:axId val="185224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5224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effectLst>
              <a:outerShdw blurRad="50800" dist="50800" dir="5400000" algn="ctr" rotWithShape="0">
                <a:schemeClr val="accent3">
                  <a:lumMod val="5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Sheet9!$A$3:$A$13</c:f>
              <c:strCache>
                <c:ptCount val="11"/>
                <c:pt idx="0">
                  <c:v>          Argentina</c:v>
                </c:pt>
                <c:pt idx="1">
                  <c:v>          Bolivia 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Guyana</c:v>
                </c:pt>
                <c:pt idx="7">
                  <c:v>          Paraguay</c:v>
                </c:pt>
                <c:pt idx="8">
                  <c:v>          Peru</c:v>
                </c:pt>
                <c:pt idx="9">
                  <c:v>          Uruguay</c:v>
                </c:pt>
                <c:pt idx="10">
                  <c:v>          Venezuela </c:v>
                </c:pt>
              </c:strCache>
            </c:strRef>
          </c:cat>
          <c:val>
            <c:numRef>
              <c:f>Sheet9!$B$3:$B$13</c:f>
              <c:numCache>
                <c:formatCode>0%</c:formatCode>
                <c:ptCount val="11"/>
                <c:pt idx="0">
                  <c:v>9.3700000000000028</c:v>
                </c:pt>
                <c:pt idx="1">
                  <c:v>37.78</c:v>
                </c:pt>
                <c:pt idx="2">
                  <c:v>36.44</c:v>
                </c:pt>
                <c:pt idx="3">
                  <c:v>3.51</c:v>
                </c:pt>
                <c:pt idx="4">
                  <c:v>4.96</c:v>
                </c:pt>
                <c:pt idx="5">
                  <c:v>0.72000000000000064</c:v>
                </c:pt>
                <c:pt idx="6">
                  <c:v>26.27</c:v>
                </c:pt>
                <c:pt idx="7">
                  <c:v>5.24</c:v>
                </c:pt>
                <c:pt idx="8">
                  <c:v>36.14</c:v>
                </c:pt>
                <c:pt idx="9">
                  <c:v>10.89</c:v>
                </c:pt>
                <c:pt idx="10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950160"/>
        <c:axId val="215950552"/>
        <c:axId val="0"/>
      </c:bar3DChart>
      <c:catAx>
        <c:axId val="21595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50" baseline="0"/>
            </a:pPr>
            <a:endParaRPr lang="pt-PT"/>
          </a:p>
        </c:txPr>
        <c:crossAx val="215950552"/>
        <c:crosses val="autoZero"/>
        <c:auto val="1"/>
        <c:lblAlgn val="ctr"/>
        <c:lblOffset val="100"/>
        <c:noMultiLvlLbl val="0"/>
      </c:catAx>
      <c:valAx>
        <c:axId val="215950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595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73389417982503E-2"/>
          <c:y val="1.5827898207388745E-2"/>
          <c:w val="0.90771613611559565"/>
          <c:h val="0.6399966997131045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Sheet1!$A$9:$A$25</c:f>
              <c:strCache>
                <c:ptCount val="17"/>
                <c:pt idx="0">
                  <c:v>Países</c:v>
                </c:pt>
                <c:pt idx="1">
                  <c:v>Argentina</c:v>
                </c:pt>
                <c:pt idx="2">
                  <c:v>Bolivia (Estado Plurinacional de)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Guatemala</c:v>
                </c:pt>
                <c:pt idx="8">
                  <c:v>Honduras</c:v>
                </c:pt>
                <c:pt idx="9">
                  <c:v>México</c:v>
                </c:pt>
                <c:pt idx="10">
                  <c:v>Nicaragua</c:v>
                </c:pt>
                <c:pt idx="11">
                  <c:v>Panamá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</c:strCache>
            </c:strRef>
          </c:cat>
          <c:val>
            <c:numRef>
              <c:f>Sheet1!$B$9:$B$25</c:f>
              <c:numCache>
                <c:formatCode>#\ ###\ ##0.0</c:formatCode>
                <c:ptCount val="17"/>
                <c:pt idx="0" formatCode="General">
                  <c:v>1990</c:v>
                </c:pt>
                <c:pt idx="1">
                  <c:v>479478</c:v>
                </c:pt>
                <c:pt idx="2">
                  <c:v>77634</c:v>
                </c:pt>
                <c:pt idx="3">
                  <c:v>289305</c:v>
                </c:pt>
                <c:pt idx="4">
                  <c:v>524878</c:v>
                </c:pt>
                <c:pt idx="5">
                  <c:v>315415</c:v>
                </c:pt>
                <c:pt idx="6">
                  <c:v>540878</c:v>
                </c:pt>
                <c:pt idx="7">
                  <c:v>364694</c:v>
                </c:pt>
                <c:pt idx="8">
                  <c:v>983644</c:v>
                </c:pt>
                <c:pt idx="9">
                  <c:v>527845</c:v>
                </c:pt>
                <c:pt idx="10">
                  <c:v>2931266</c:v>
                </c:pt>
                <c:pt idx="11">
                  <c:v>923357</c:v>
                </c:pt>
                <c:pt idx="12">
                  <c:v>28805</c:v>
                </c:pt>
                <c:pt idx="13">
                  <c:v>780636</c:v>
                </c:pt>
                <c:pt idx="14">
                  <c:v>496421</c:v>
                </c:pt>
                <c:pt idx="15">
                  <c:v>404289</c:v>
                </c:pt>
                <c:pt idx="16">
                  <c:v>75533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Sheet1!$A$9:$A$25</c:f>
              <c:strCache>
                <c:ptCount val="17"/>
                <c:pt idx="0">
                  <c:v>Países</c:v>
                </c:pt>
                <c:pt idx="1">
                  <c:v>Argentina</c:v>
                </c:pt>
                <c:pt idx="2">
                  <c:v>Bolivia (Estado Plurinacional de)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Guatemala</c:v>
                </c:pt>
                <c:pt idx="8">
                  <c:v>Honduras</c:v>
                </c:pt>
                <c:pt idx="9">
                  <c:v>México</c:v>
                </c:pt>
                <c:pt idx="10">
                  <c:v>Nicaragua</c:v>
                </c:pt>
                <c:pt idx="11">
                  <c:v>Panamá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</c:strCache>
            </c:strRef>
          </c:cat>
          <c:val>
            <c:numRef>
              <c:f>Sheet1!$C$9:$C$25</c:f>
              <c:numCache>
                <c:formatCode>#\ ###\ ##0.0</c:formatCode>
                <c:ptCount val="17"/>
                <c:pt idx="0" formatCode="General">
                  <c:v>1995</c:v>
                </c:pt>
                <c:pt idx="1">
                  <c:v>393118</c:v>
                </c:pt>
                <c:pt idx="2">
                  <c:v>71343</c:v>
                </c:pt>
                <c:pt idx="3">
                  <c:v>207108</c:v>
                </c:pt>
                <c:pt idx="4">
                  <c:v>337144</c:v>
                </c:pt>
                <c:pt idx="5">
                  <c:v>23882</c:v>
                </c:pt>
                <c:pt idx="6">
                  <c:v>359221</c:v>
                </c:pt>
                <c:pt idx="7">
                  <c:v>161271</c:v>
                </c:pt>
                <c:pt idx="8">
                  <c:v>898006</c:v>
                </c:pt>
                <c:pt idx="9">
                  <c:v>527845</c:v>
                </c:pt>
                <c:pt idx="10">
                  <c:v>2480302</c:v>
                </c:pt>
                <c:pt idx="11">
                  <c:v>651463</c:v>
                </c:pt>
                <c:pt idx="12">
                  <c:v>224229</c:v>
                </c:pt>
                <c:pt idx="13">
                  <c:v>62166</c:v>
                </c:pt>
                <c:pt idx="14">
                  <c:v>25765</c:v>
                </c:pt>
                <c:pt idx="15">
                  <c:v>0</c:v>
                </c:pt>
                <c:pt idx="16">
                  <c:v>501236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Sheet1!$A$9:$A$25</c:f>
              <c:strCache>
                <c:ptCount val="17"/>
                <c:pt idx="0">
                  <c:v>Países</c:v>
                </c:pt>
                <c:pt idx="1">
                  <c:v>Argentina</c:v>
                </c:pt>
                <c:pt idx="2">
                  <c:v>Bolivia (Estado Plurinacional de)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Guatemala</c:v>
                </c:pt>
                <c:pt idx="8">
                  <c:v>Honduras</c:v>
                </c:pt>
                <c:pt idx="9">
                  <c:v>México</c:v>
                </c:pt>
                <c:pt idx="10">
                  <c:v>Nicaragua</c:v>
                </c:pt>
                <c:pt idx="11">
                  <c:v>Panamá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</c:strCache>
            </c:strRef>
          </c:cat>
          <c:val>
            <c:numRef>
              <c:f>Sheet1!$D$9:$D$25</c:f>
              <c:numCache>
                <c:formatCode>#\ ###\ ##0.0</c:formatCode>
                <c:ptCount val="17"/>
                <c:pt idx="0" formatCode="General">
                  <c:v>2000</c:v>
                </c:pt>
                <c:pt idx="1">
                  <c:v>545161</c:v>
                </c:pt>
                <c:pt idx="2">
                  <c:v>802631</c:v>
                </c:pt>
                <c:pt idx="3">
                  <c:v>336452</c:v>
                </c:pt>
                <c:pt idx="4">
                  <c:v>468083</c:v>
                </c:pt>
                <c:pt idx="5">
                  <c:v>361748</c:v>
                </c:pt>
                <c:pt idx="6">
                  <c:v>332794</c:v>
                </c:pt>
                <c:pt idx="7">
                  <c:v>153742</c:v>
                </c:pt>
                <c:pt idx="8">
                  <c:v>655431</c:v>
                </c:pt>
                <c:pt idx="9">
                  <c:v>233461</c:v>
                </c:pt>
                <c:pt idx="10">
                  <c:v>1303404</c:v>
                </c:pt>
                <c:pt idx="11">
                  <c:v>482256</c:v>
                </c:pt>
                <c:pt idx="12">
                  <c:v>35011</c:v>
                </c:pt>
                <c:pt idx="13">
                  <c:v>524618</c:v>
                </c:pt>
                <c:pt idx="14">
                  <c:v>155542</c:v>
                </c:pt>
                <c:pt idx="15">
                  <c:v>423769</c:v>
                </c:pt>
                <c:pt idx="16">
                  <c:v>311038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Sheet1!$A$9:$A$25</c:f>
              <c:strCache>
                <c:ptCount val="17"/>
                <c:pt idx="0">
                  <c:v>Países</c:v>
                </c:pt>
                <c:pt idx="1">
                  <c:v>Argentina</c:v>
                </c:pt>
                <c:pt idx="2">
                  <c:v>Bolivia (Estado Plurinacional de)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Guatemala</c:v>
                </c:pt>
                <c:pt idx="8">
                  <c:v>Honduras</c:v>
                </c:pt>
                <c:pt idx="9">
                  <c:v>México</c:v>
                </c:pt>
                <c:pt idx="10">
                  <c:v>Nicaragua</c:v>
                </c:pt>
                <c:pt idx="11">
                  <c:v>Panamá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</c:strCache>
            </c:strRef>
          </c:cat>
          <c:val>
            <c:numRef>
              <c:f>Sheet1!$E$9:$E$25</c:f>
              <c:numCache>
                <c:formatCode>#\ ###\ ##0.0</c:formatCode>
                <c:ptCount val="17"/>
                <c:pt idx="0" formatCode="General">
                  <c:v>2005</c:v>
                </c:pt>
                <c:pt idx="1">
                  <c:v>621187</c:v>
                </c:pt>
                <c:pt idx="2">
                  <c:v>802764</c:v>
                </c:pt>
                <c:pt idx="3">
                  <c:v>192111</c:v>
                </c:pt>
                <c:pt idx="4">
                  <c:v>371455</c:v>
                </c:pt>
                <c:pt idx="5">
                  <c:v>262723</c:v>
                </c:pt>
                <c:pt idx="6">
                  <c:v>338761</c:v>
                </c:pt>
                <c:pt idx="7">
                  <c:v>136825</c:v>
                </c:pt>
                <c:pt idx="8">
                  <c:v>52624</c:v>
                </c:pt>
                <c:pt idx="9">
                  <c:v>151576</c:v>
                </c:pt>
                <c:pt idx="10">
                  <c:v>845944</c:v>
                </c:pt>
                <c:pt idx="11">
                  <c:v>490129</c:v>
                </c:pt>
                <c:pt idx="12">
                  <c:v>309122</c:v>
                </c:pt>
                <c:pt idx="13">
                  <c:v>360964</c:v>
                </c:pt>
                <c:pt idx="14">
                  <c:v>17432</c:v>
                </c:pt>
                <c:pt idx="15">
                  <c:v>657592</c:v>
                </c:pt>
                <c:pt idx="16">
                  <c:v>319056</c:v>
                </c:pt>
              </c:numCache>
            </c:numRef>
          </c:val>
        </c:ser>
        <c:ser>
          <c:idx val="4"/>
          <c:order val="4"/>
          <c:invertIfNegative val="0"/>
          <c:cat>
            <c:strRef>
              <c:f>Sheet1!$A$9:$A$25</c:f>
              <c:strCache>
                <c:ptCount val="17"/>
                <c:pt idx="0">
                  <c:v>Países</c:v>
                </c:pt>
                <c:pt idx="1">
                  <c:v>Argentina</c:v>
                </c:pt>
                <c:pt idx="2">
                  <c:v>Bolivia (Estado Plurinacional de)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Guatemala</c:v>
                </c:pt>
                <c:pt idx="8">
                  <c:v>Honduras</c:v>
                </c:pt>
                <c:pt idx="9">
                  <c:v>México</c:v>
                </c:pt>
                <c:pt idx="10">
                  <c:v>Nicaragua</c:v>
                </c:pt>
                <c:pt idx="11">
                  <c:v>Panamá</c:v>
                </c:pt>
                <c:pt idx="12">
                  <c:v>Paraguay</c:v>
                </c:pt>
                <c:pt idx="13">
                  <c:v>Perú</c:v>
                </c:pt>
                <c:pt idx="14">
                  <c:v>República Dominicana</c:v>
                </c:pt>
                <c:pt idx="15">
                  <c:v>Uruguay</c:v>
                </c:pt>
                <c:pt idx="16">
                  <c:v>Venezuela (República Bolivariana de)</c:v>
                </c:pt>
              </c:strCache>
            </c:strRef>
          </c:cat>
          <c:val>
            <c:numRef>
              <c:f>Sheet1!$F$9:$F$25</c:f>
              <c:numCache>
                <c:formatCode>#\ ###\ ##0.0</c:formatCode>
                <c:ptCount val="17"/>
                <c:pt idx="0" formatCode="General">
                  <c:v>2008</c:v>
                </c:pt>
                <c:pt idx="1">
                  <c:v>380318</c:v>
                </c:pt>
                <c:pt idx="2">
                  <c:v>355627</c:v>
                </c:pt>
                <c:pt idx="3">
                  <c:v>119949</c:v>
                </c:pt>
                <c:pt idx="4">
                  <c:v>358064</c:v>
                </c:pt>
                <c:pt idx="5">
                  <c:v>190049</c:v>
                </c:pt>
                <c:pt idx="6">
                  <c:v>305157</c:v>
                </c:pt>
                <c:pt idx="7">
                  <c:v>111977</c:v>
                </c:pt>
                <c:pt idx="8">
                  <c:v>249537</c:v>
                </c:pt>
                <c:pt idx="9">
                  <c:v>117997</c:v>
                </c:pt>
                <c:pt idx="10">
                  <c:v>427102</c:v>
                </c:pt>
                <c:pt idx="11">
                  <c:v>368552</c:v>
                </c:pt>
                <c:pt idx="12">
                  <c:v>175978</c:v>
                </c:pt>
                <c:pt idx="13">
                  <c:v>269839</c:v>
                </c:pt>
                <c:pt idx="14">
                  <c:v>158575</c:v>
                </c:pt>
                <c:pt idx="15">
                  <c:v>395867</c:v>
                </c:pt>
                <c:pt idx="16">
                  <c:v>170332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225248"/>
        <c:axId val="185225640"/>
        <c:axId val="0"/>
      </c:bar3DChart>
      <c:catAx>
        <c:axId val="18522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225640"/>
        <c:crosses val="autoZero"/>
        <c:auto val="1"/>
        <c:lblAlgn val="ctr"/>
        <c:lblOffset val="100"/>
        <c:noMultiLvlLbl val="0"/>
      </c:catAx>
      <c:valAx>
        <c:axId val="185225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22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Sheet10!$B$2:$B$11</c:f>
              <c:numCache>
                <c:formatCode>General</c:formatCode>
                <c:ptCount val="10"/>
                <c:pt idx="0">
                  <c:v>1836</c:v>
                </c:pt>
                <c:pt idx="1">
                  <c:v>67</c:v>
                </c:pt>
                <c:pt idx="2">
                  <c:v>988.8</c:v>
                </c:pt>
                <c:pt idx="3">
                  <c:v>661.2</c:v>
                </c:pt>
                <c:pt idx="4">
                  <c:v>500</c:v>
                </c:pt>
                <c:pt idx="5">
                  <c:v>126.17949999999998</c:v>
                </c:pt>
                <c:pt idx="6">
                  <c:v>71.055799999999948</c:v>
                </c:pt>
                <c:pt idx="7">
                  <c:v>41.1</c:v>
                </c:pt>
                <c:pt idx="8">
                  <c:v>41.54</c:v>
                </c:pt>
                <c:pt idx="9">
                  <c:v>778.19200000000001</c:v>
                </c:pt>
              </c:numCache>
            </c:numRef>
          </c:val>
        </c:ser>
        <c:ser>
          <c:idx val="1"/>
          <c:order val="1"/>
          <c:tx>
            <c:strRef>
              <c:f>Sheet10!$C$1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Sheet10!$C$2:$C$11</c:f>
              <c:numCache>
                <c:formatCode>General</c:formatCode>
                <c:ptCount val="10"/>
                <c:pt idx="0">
                  <c:v>10418.31</c:v>
                </c:pt>
                <c:pt idx="1">
                  <c:v>736.39</c:v>
                </c:pt>
                <c:pt idx="2">
                  <c:v>32779.24</c:v>
                </c:pt>
                <c:pt idx="3">
                  <c:v>4860</c:v>
                </c:pt>
                <c:pt idx="4">
                  <c:v>2436.46</c:v>
                </c:pt>
                <c:pt idx="5">
                  <c:v>-23.439399999999946</c:v>
                </c:pt>
                <c:pt idx="6">
                  <c:v>104.1</c:v>
                </c:pt>
                <c:pt idx="7">
                  <c:v>809.697</c:v>
                </c:pt>
                <c:pt idx="8">
                  <c:v>273.49099999999885</c:v>
                </c:pt>
                <c:pt idx="9">
                  <c:v>4701</c:v>
                </c:pt>
              </c:numCache>
            </c:numRef>
          </c:val>
        </c:ser>
        <c:ser>
          <c:idx val="2"/>
          <c:order val="2"/>
          <c:tx>
            <c:strRef>
              <c:f>Sheet10!$D$1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Sheet10!$D$2:$D$11</c:f>
              <c:numCache>
                <c:formatCode>General</c:formatCode>
                <c:ptCount val="10"/>
                <c:pt idx="0">
                  <c:v>5265.2630000000017</c:v>
                </c:pt>
                <c:pt idx="1">
                  <c:v>-287.8</c:v>
                </c:pt>
                <c:pt idx="2">
                  <c:v>15066.29</c:v>
                </c:pt>
                <c:pt idx="3">
                  <c:v>6983.8</c:v>
                </c:pt>
                <c:pt idx="4">
                  <c:v>10251.969999999956</c:v>
                </c:pt>
                <c:pt idx="5">
                  <c:v>493.41379999999867</c:v>
                </c:pt>
                <c:pt idx="6">
                  <c:v>53.5</c:v>
                </c:pt>
                <c:pt idx="7">
                  <c:v>2578.7190000000001</c:v>
                </c:pt>
                <c:pt idx="8">
                  <c:v>847.40019999999947</c:v>
                </c:pt>
                <c:pt idx="9">
                  <c:v>2589</c:v>
                </c:pt>
              </c:numCache>
            </c:numRef>
          </c:val>
        </c:ser>
        <c:ser>
          <c:idx val="3"/>
          <c:order val="3"/>
          <c:tx>
            <c:strRef>
              <c:f>Sheet10!$E$1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Sheet10!$E$2:$E$11</c:f>
              <c:numCache>
                <c:formatCode>General</c:formatCode>
                <c:ptCount val="10"/>
                <c:pt idx="0">
                  <c:v>5537.348</c:v>
                </c:pt>
                <c:pt idx="1">
                  <c:v>280.8</c:v>
                </c:pt>
                <c:pt idx="2">
                  <c:v>18822.21</c:v>
                </c:pt>
                <c:pt idx="3">
                  <c:v>7298.4</c:v>
                </c:pt>
                <c:pt idx="4">
                  <c:v>6655.9949999999999</c:v>
                </c:pt>
                <c:pt idx="5">
                  <c:v>271.42889999999903</c:v>
                </c:pt>
                <c:pt idx="6">
                  <c:v>173.3</c:v>
                </c:pt>
                <c:pt idx="7">
                  <c:v>3466.5309999999999</c:v>
                </c:pt>
                <c:pt idx="8">
                  <c:v>1493.492</c:v>
                </c:pt>
                <c:pt idx="9">
                  <c:v>-508</c:v>
                </c:pt>
              </c:numCache>
            </c:numRef>
          </c:val>
        </c:ser>
        <c:ser>
          <c:idx val="4"/>
          <c:order val="4"/>
          <c:tx>
            <c:strRef>
              <c:f>Sheet10!$F$1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Sheet10!$F$2:$F$11</c:f>
              <c:numCache>
                <c:formatCode>General</c:formatCode>
                <c:ptCount val="10"/>
                <c:pt idx="0">
                  <c:v>6473.1580000000004</c:v>
                </c:pt>
                <c:pt idx="1">
                  <c:v>366.27199999999885</c:v>
                </c:pt>
                <c:pt idx="2">
                  <c:v>34584.9</c:v>
                </c:pt>
                <c:pt idx="3">
                  <c:v>12533.6</c:v>
                </c:pt>
                <c:pt idx="4">
                  <c:v>9048.747999999985</c:v>
                </c:pt>
                <c:pt idx="5">
                  <c:v>194.1585</c:v>
                </c:pt>
                <c:pt idx="6">
                  <c:v>185.4</c:v>
                </c:pt>
                <c:pt idx="7">
                  <c:v>5490.9610000000002</c:v>
                </c:pt>
                <c:pt idx="8">
                  <c:v>1329.4639999999999</c:v>
                </c:pt>
                <c:pt idx="9">
                  <c:v>1008</c:v>
                </c:pt>
              </c:numCache>
            </c:numRef>
          </c:val>
        </c:ser>
        <c:ser>
          <c:idx val="5"/>
          <c:order val="5"/>
          <c:tx>
            <c:strRef>
              <c:f>Sheet10!$G$1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Sheet10!$G$2:$G$11</c:f>
              <c:numCache>
                <c:formatCode>General</c:formatCode>
                <c:ptCount val="10"/>
                <c:pt idx="0">
                  <c:v>9725.5529999999617</c:v>
                </c:pt>
                <c:pt idx="1">
                  <c:v>512.572</c:v>
                </c:pt>
                <c:pt idx="2">
                  <c:v>45058.159999999996</c:v>
                </c:pt>
                <c:pt idx="3">
                  <c:v>15149.84</c:v>
                </c:pt>
                <c:pt idx="4">
                  <c:v>10596.359999999951</c:v>
                </c:pt>
                <c:pt idx="5">
                  <c:v>1005.888</c:v>
                </c:pt>
                <c:pt idx="6">
                  <c:v>319.7</c:v>
                </c:pt>
                <c:pt idx="7">
                  <c:v>6923.6510000000044</c:v>
                </c:pt>
                <c:pt idx="8">
                  <c:v>2105.6879999999987</c:v>
                </c:pt>
                <c:pt idx="9">
                  <c:v>349</c:v>
                </c:pt>
              </c:numCache>
            </c:numRef>
          </c:val>
        </c:ser>
        <c:ser>
          <c:idx val="6"/>
          <c:order val="6"/>
          <c:tx>
            <c:strRef>
              <c:f>Sheet10!$H$1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Sheet10!$H$2:$H$11</c:f>
              <c:numCache>
                <c:formatCode>General</c:formatCode>
                <c:ptCount val="10"/>
                <c:pt idx="0">
                  <c:v>4017</c:v>
                </c:pt>
                <c:pt idx="1">
                  <c:v>422.96199999999885</c:v>
                </c:pt>
                <c:pt idx="2">
                  <c:v>25948.58</c:v>
                </c:pt>
                <c:pt idx="3">
                  <c:v>12873.92</c:v>
                </c:pt>
                <c:pt idx="4">
                  <c:v>7137.2580000000007</c:v>
                </c:pt>
                <c:pt idx="5">
                  <c:v>318.98989999999969</c:v>
                </c:pt>
                <c:pt idx="6">
                  <c:v>208.7</c:v>
                </c:pt>
                <c:pt idx="7">
                  <c:v>5575.9949999999999</c:v>
                </c:pt>
                <c:pt idx="8">
                  <c:v>1592.6679999999999</c:v>
                </c:pt>
                <c:pt idx="9">
                  <c:v>-3105</c:v>
                </c:pt>
              </c:numCache>
            </c:numRef>
          </c:val>
        </c:ser>
        <c:ser>
          <c:idx val="7"/>
          <c:order val="7"/>
          <c:tx>
            <c:strRef>
              <c:f>Sheet10!$I$1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Sheet10!$A$2:$A$11</c:f>
              <c:strCache>
                <c:ptCount val="10"/>
                <c:pt idx="0">
                  <c:v>          Argentina</c:v>
                </c:pt>
                <c:pt idx="1">
                  <c:v>          Bolivia</c:v>
                </c:pt>
                <c:pt idx="2">
                  <c:v>          Brazil</c:v>
                </c:pt>
                <c:pt idx="3">
                  <c:v>          Chile</c:v>
                </c:pt>
                <c:pt idx="4">
                  <c:v>          Colombia</c:v>
                </c:pt>
                <c:pt idx="5">
                  <c:v>          Ecuador</c:v>
                </c:pt>
                <c:pt idx="6">
                  <c:v>          Paraguay</c:v>
                </c:pt>
                <c:pt idx="7">
                  <c:v>          Peru</c:v>
                </c:pt>
                <c:pt idx="8">
                  <c:v>          Uruguay</c:v>
                </c:pt>
                <c:pt idx="9">
                  <c:v>          Venezuela </c:v>
                </c:pt>
              </c:strCache>
            </c:strRef>
          </c:cat>
          <c:val>
            <c:numRef>
              <c:f>Sheet10!$I$2:$I$11</c:f>
              <c:numCache>
                <c:formatCode>General</c:formatCode>
                <c:ptCount val="10"/>
                <c:pt idx="0">
                  <c:v>6336.8280000000004</c:v>
                </c:pt>
                <c:pt idx="1">
                  <c:v>621.97</c:v>
                </c:pt>
                <c:pt idx="2">
                  <c:v>48438</c:v>
                </c:pt>
                <c:pt idx="3">
                  <c:v>15094.83</c:v>
                </c:pt>
                <c:pt idx="4">
                  <c:v>6759.951</c:v>
                </c:pt>
                <c:pt idx="5">
                  <c:v>164.11429999999999</c:v>
                </c:pt>
                <c:pt idx="6">
                  <c:v>418.7</c:v>
                </c:pt>
                <c:pt idx="7">
                  <c:v>7328.2420000000002</c:v>
                </c:pt>
                <c:pt idx="8">
                  <c:v>2354.7530000000002</c:v>
                </c:pt>
                <c:pt idx="9">
                  <c:v>-1404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614640"/>
        <c:axId val="217615032"/>
        <c:axId val="0"/>
      </c:bar3DChart>
      <c:catAx>
        <c:axId val="21761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20" baseline="0"/>
            </a:pPr>
            <a:endParaRPr lang="pt-PT"/>
          </a:p>
        </c:txPr>
        <c:crossAx val="217615032"/>
        <c:crosses val="autoZero"/>
        <c:auto val="1"/>
        <c:lblAlgn val="ctr"/>
        <c:lblOffset val="100"/>
        <c:noMultiLvlLbl val="0"/>
      </c:catAx>
      <c:valAx>
        <c:axId val="217615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61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Sheet1!$B$7:$B$18</c:f>
              <c:numCache>
                <c:formatCode>#\ ###\ ##0.0</c:formatCode>
                <c:ptCount val="12"/>
                <c:pt idx="0">
                  <c:v>23.6</c:v>
                </c:pt>
                <c:pt idx="1">
                  <c:v>35.700000000000003</c:v>
                </c:pt>
                <c:pt idx="2">
                  <c:v>18.100000000000001</c:v>
                </c:pt>
                <c:pt idx="3">
                  <c:v>24.3</c:v>
                </c:pt>
                <c:pt idx="4">
                  <c:v>16.600000000000001</c:v>
                </c:pt>
                <c:pt idx="5">
                  <c:v>19.2</c:v>
                </c:pt>
                <c:pt idx="6">
                  <c:v>6.2</c:v>
                </c:pt>
                <c:pt idx="7">
                  <c:v>45.7</c:v>
                </c:pt>
                <c:pt idx="8">
                  <c:v>21.2</c:v>
                </c:pt>
                <c:pt idx="9">
                  <c:v>37.300000000000004</c:v>
                </c:pt>
                <c:pt idx="10">
                  <c:v>14.1</c:v>
                </c:pt>
                <c:pt idx="11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1985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Sheet1!$C$7:$C$18</c:f>
              <c:numCache>
                <c:formatCode>#\ ###\ ##0.0</c:formatCode>
                <c:ptCount val="12"/>
                <c:pt idx="0">
                  <c:v>18.600000000000001</c:v>
                </c:pt>
                <c:pt idx="1">
                  <c:v>60.1</c:v>
                </c:pt>
                <c:pt idx="2">
                  <c:v>9.6</c:v>
                </c:pt>
                <c:pt idx="3">
                  <c:v>14.7</c:v>
                </c:pt>
                <c:pt idx="4">
                  <c:v>11.9</c:v>
                </c:pt>
                <c:pt idx="5">
                  <c:v>9.3000000000000007</c:v>
                </c:pt>
                <c:pt idx="6">
                  <c:v>5.5</c:v>
                </c:pt>
                <c:pt idx="7">
                  <c:v>35.700000000000003</c:v>
                </c:pt>
                <c:pt idx="8">
                  <c:v>13.7</c:v>
                </c:pt>
                <c:pt idx="9">
                  <c:v>28</c:v>
                </c:pt>
                <c:pt idx="10">
                  <c:v>9.3000000000000007</c:v>
                </c:pt>
                <c:pt idx="1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Sheet1!$D$7:$D$18</c:f>
              <c:numCache>
                <c:formatCode>#\ ###\ ##0.0</c:formatCode>
                <c:ptCount val="12"/>
                <c:pt idx="0">
                  <c:v>26</c:v>
                </c:pt>
                <c:pt idx="1">
                  <c:v>44.8</c:v>
                </c:pt>
                <c:pt idx="2">
                  <c:v>11.3</c:v>
                </c:pt>
                <c:pt idx="3">
                  <c:v>12.6</c:v>
                </c:pt>
                <c:pt idx="4">
                  <c:v>16.100000000000001</c:v>
                </c:pt>
                <c:pt idx="5">
                  <c:v>17.7</c:v>
                </c:pt>
                <c:pt idx="6">
                  <c:v>6</c:v>
                </c:pt>
                <c:pt idx="7">
                  <c:v>52.4</c:v>
                </c:pt>
                <c:pt idx="8">
                  <c:v>14.6</c:v>
                </c:pt>
                <c:pt idx="9">
                  <c:v>39.5</c:v>
                </c:pt>
                <c:pt idx="10">
                  <c:v>8.9</c:v>
                </c:pt>
                <c:pt idx="11">
                  <c:v>13.1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Sheet1!$E$7:$E$18</c:f>
              <c:numCache>
                <c:formatCode>#\ ###\ ##0.0</c:formatCode>
                <c:ptCount val="12"/>
                <c:pt idx="0">
                  <c:v>47.1</c:v>
                </c:pt>
                <c:pt idx="1">
                  <c:v>36.800000000000004</c:v>
                </c:pt>
                <c:pt idx="2">
                  <c:v>22.7</c:v>
                </c:pt>
                <c:pt idx="3">
                  <c:v>19.399999999999999</c:v>
                </c:pt>
                <c:pt idx="4">
                  <c:v>27.8</c:v>
                </c:pt>
                <c:pt idx="5">
                  <c:v>22.2</c:v>
                </c:pt>
                <c:pt idx="6">
                  <c:v>5.0999999999999996</c:v>
                </c:pt>
                <c:pt idx="7">
                  <c:v>65.099999999999994</c:v>
                </c:pt>
                <c:pt idx="8">
                  <c:v>17.3</c:v>
                </c:pt>
                <c:pt idx="9">
                  <c:v>53.4</c:v>
                </c:pt>
                <c:pt idx="10">
                  <c:v>28.3</c:v>
                </c:pt>
                <c:pt idx="11">
                  <c:v>19.5</c:v>
                </c:pt>
              </c:numCache>
            </c:numRef>
          </c:val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Sheet1!$F$7:$F$18</c:f>
              <c:numCache>
                <c:formatCode>#\ ###\ ##0.0</c:formatCode>
                <c:ptCount val="12"/>
                <c:pt idx="0">
                  <c:v>48.1</c:v>
                </c:pt>
                <c:pt idx="1">
                  <c:v>44.5</c:v>
                </c:pt>
                <c:pt idx="2">
                  <c:v>24.7</c:v>
                </c:pt>
                <c:pt idx="3">
                  <c:v>21.9</c:v>
                </c:pt>
                <c:pt idx="4">
                  <c:v>28.8</c:v>
                </c:pt>
                <c:pt idx="5">
                  <c:v>31.5</c:v>
                </c:pt>
                <c:pt idx="6">
                  <c:v>3.2</c:v>
                </c:pt>
                <c:pt idx="7">
                  <c:v>74.5</c:v>
                </c:pt>
                <c:pt idx="8">
                  <c:v>18.100000000000001</c:v>
                </c:pt>
                <c:pt idx="9">
                  <c:v>54.2</c:v>
                </c:pt>
                <c:pt idx="10">
                  <c:v>19.5</c:v>
                </c:pt>
                <c:pt idx="11">
                  <c:v>16.100000000000001</c:v>
                </c:pt>
              </c:numCache>
            </c:numRef>
          </c:val>
        </c:ser>
        <c:ser>
          <c:idx val="5"/>
          <c:order val="5"/>
          <c:tx>
            <c:strRef>
              <c:f>Sheet1!$G$6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Sheet1!$G$7:$G$18</c:f>
              <c:numCache>
                <c:formatCode>#\ ###\ ##0.0</c:formatCode>
                <c:ptCount val="12"/>
                <c:pt idx="0">
                  <c:v>39.9</c:v>
                </c:pt>
                <c:pt idx="1">
                  <c:v>67.400000000000006</c:v>
                </c:pt>
                <c:pt idx="2">
                  <c:v>25.1</c:v>
                </c:pt>
                <c:pt idx="3">
                  <c:v>17.2</c:v>
                </c:pt>
                <c:pt idx="4">
                  <c:v>33.5</c:v>
                </c:pt>
                <c:pt idx="5">
                  <c:v>30.8</c:v>
                </c:pt>
                <c:pt idx="6">
                  <c:v>4.5</c:v>
                </c:pt>
                <c:pt idx="7">
                  <c:v>57.8</c:v>
                </c:pt>
                <c:pt idx="8">
                  <c:v>20.9</c:v>
                </c:pt>
                <c:pt idx="9">
                  <c:v>34.6</c:v>
                </c:pt>
                <c:pt idx="10">
                  <c:v>13.4</c:v>
                </c:pt>
                <c:pt idx="11">
                  <c:v>17.3</c:v>
                </c:pt>
              </c:numCache>
            </c:numRef>
          </c:val>
        </c:ser>
        <c:ser>
          <c:idx val="6"/>
          <c:order val="6"/>
          <c:tx>
            <c:strRef>
              <c:f>Sheet1!$H$6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Sheet1!$H$7:$H$18</c:f>
              <c:numCache>
                <c:formatCode>#\ ###\ ##0.0</c:formatCode>
                <c:ptCount val="12"/>
                <c:pt idx="0">
                  <c:v>41.8</c:v>
                </c:pt>
                <c:pt idx="1">
                  <c:v>60.2</c:v>
                </c:pt>
                <c:pt idx="2">
                  <c:v>21.8</c:v>
                </c:pt>
                <c:pt idx="3">
                  <c:v>17.100000000000001</c:v>
                </c:pt>
                <c:pt idx="4">
                  <c:v>26.6</c:v>
                </c:pt>
                <c:pt idx="5">
                  <c:v>39.4</c:v>
                </c:pt>
                <c:pt idx="6">
                  <c:v>7</c:v>
                </c:pt>
                <c:pt idx="7">
                  <c:v>67.900000000000006</c:v>
                </c:pt>
                <c:pt idx="8">
                  <c:v>16.899999999999999</c:v>
                </c:pt>
                <c:pt idx="9">
                  <c:v>42.3</c:v>
                </c:pt>
                <c:pt idx="10">
                  <c:v>13.3</c:v>
                </c:pt>
                <c:pt idx="11">
                  <c:v>18.8</c:v>
                </c:pt>
              </c:numCache>
            </c:numRef>
          </c:val>
        </c:ser>
        <c:ser>
          <c:idx val="7"/>
          <c:order val="7"/>
          <c:tx>
            <c:strRef>
              <c:f>Sheet1!$I$6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Sheet1!$A$7:$A$18</c:f>
              <c:strCache>
                <c:ptCount val="12"/>
                <c:pt idx="0">
                  <c:v>Argentina</c:v>
                </c:pt>
                <c:pt idx="1">
                  <c:v>Bolivia (Estado Plurinacional de)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Paraguay</c:v>
                </c:pt>
                <c:pt idx="8">
                  <c:v>Perú</c:v>
                </c:pt>
                <c:pt idx="9">
                  <c:v>Uruguay</c:v>
                </c:pt>
                <c:pt idx="10">
                  <c:v>Venezuela (República Bolivariana de)</c:v>
                </c:pt>
                <c:pt idx="11">
                  <c:v>Total región</c:v>
                </c:pt>
              </c:strCache>
            </c:strRef>
          </c:cat>
          <c:val>
            <c:numRef>
              <c:f>Sheet1!$I$7:$I$18</c:f>
              <c:numCache>
                <c:formatCode>#\ ###\ ##0.0</c:formatCode>
                <c:ptCount val="12"/>
                <c:pt idx="0">
                  <c:v>40.700000000000003</c:v>
                </c:pt>
                <c:pt idx="1">
                  <c:v>59.9</c:v>
                </c:pt>
                <c:pt idx="2">
                  <c:v>20.6</c:v>
                </c:pt>
                <c:pt idx="3">
                  <c:v>16.3</c:v>
                </c:pt>
                <c:pt idx="4">
                  <c:v>27.9</c:v>
                </c:pt>
                <c:pt idx="5">
                  <c:v>33.1</c:v>
                </c:pt>
                <c:pt idx="6">
                  <c:v>7.5</c:v>
                </c:pt>
                <c:pt idx="7">
                  <c:v>65.7</c:v>
                </c:pt>
                <c:pt idx="8">
                  <c:v>17.399999999999999</c:v>
                </c:pt>
                <c:pt idx="9">
                  <c:v>42.3</c:v>
                </c:pt>
                <c:pt idx="10">
                  <c:v>11.4</c:v>
                </c:pt>
                <c:pt idx="11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26424"/>
        <c:axId val="185226816"/>
        <c:axId val="0"/>
      </c:bar3DChart>
      <c:catAx>
        <c:axId val="18522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226816"/>
        <c:crosses val="autoZero"/>
        <c:auto val="1"/>
        <c:lblAlgn val="ctr"/>
        <c:lblOffset val="100"/>
        <c:noMultiLvlLbl val="0"/>
      </c:catAx>
      <c:valAx>
        <c:axId val="185226816"/>
        <c:scaling>
          <c:orientation val="minMax"/>
        </c:scaling>
        <c:delete val="0"/>
        <c:axPos val="l"/>
        <c:majorGridlines/>
        <c:numFmt formatCode="#\ ###\ ##0.0" sourceLinked="1"/>
        <c:majorTickMark val="out"/>
        <c:minorTickMark val="none"/>
        <c:tickLblPos val="nextTo"/>
        <c:crossAx val="185226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14871777531967E-2"/>
          <c:y val="0.12025728866383267"/>
          <c:w val="0.73857530322718001"/>
          <c:h val="0.77234875949456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Variação relativa 2009/1990 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Sheet1!$A$4:$A$24</c:f>
              <c:strCache>
                <c:ptCount val="21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</c:v>
                </c:pt>
                <c:pt idx="20">
                  <c:v>América Latina y el Caribe </c:v>
                </c:pt>
              </c:strCache>
            </c:strRef>
          </c:cat>
          <c:val>
            <c:numRef>
              <c:f>Sheet1!$B$4:$B$24</c:f>
              <c:numCache>
                <c:formatCode>0%</c:formatCode>
                <c:ptCount val="21"/>
                <c:pt idx="0">
                  <c:v>0.69000000000000061</c:v>
                </c:pt>
                <c:pt idx="1">
                  <c:v>0.37000000000000038</c:v>
                </c:pt>
                <c:pt idx="2">
                  <c:v>0.32000000000000089</c:v>
                </c:pt>
                <c:pt idx="3">
                  <c:v>0.98</c:v>
                </c:pt>
                <c:pt idx="4">
                  <c:v>0.34</c:v>
                </c:pt>
                <c:pt idx="5">
                  <c:v>0.63000000000000178</c:v>
                </c:pt>
                <c:pt idx="6">
                  <c:v>0.32000000000000089</c:v>
                </c:pt>
                <c:pt idx="7">
                  <c:v>0.35000000000000031</c:v>
                </c:pt>
                <c:pt idx="8">
                  <c:v>0.63000000000000178</c:v>
                </c:pt>
                <c:pt idx="9">
                  <c:v>0.28000000000000008</c:v>
                </c:pt>
                <c:pt idx="10">
                  <c:v>-0.24000000000000021</c:v>
                </c:pt>
                <c:pt idx="11">
                  <c:v>0.31000000000000077</c:v>
                </c:pt>
                <c:pt idx="12">
                  <c:v>0.22</c:v>
                </c:pt>
                <c:pt idx="13">
                  <c:v>0.28000000000000008</c:v>
                </c:pt>
                <c:pt idx="14">
                  <c:v>0.95000000000000062</c:v>
                </c:pt>
                <c:pt idx="15">
                  <c:v>3.0000000000000002E-2</c:v>
                </c:pt>
                <c:pt idx="16">
                  <c:v>0.77000000000000179</c:v>
                </c:pt>
                <c:pt idx="17">
                  <c:v>1.06</c:v>
                </c:pt>
                <c:pt idx="18">
                  <c:v>0.67000000000000204</c:v>
                </c:pt>
                <c:pt idx="19">
                  <c:v>0.16</c:v>
                </c:pt>
                <c:pt idx="20">
                  <c:v>0.35000000000000031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68408"/>
        <c:axId val="83968800"/>
        <c:axId val="0"/>
      </c:bar3DChart>
      <c:catAx>
        <c:axId val="83968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30" baseline="0"/>
            </a:pPr>
            <a:endParaRPr lang="pt-PT"/>
          </a:p>
        </c:txPr>
        <c:crossAx val="83968800"/>
        <c:crosses val="autoZero"/>
        <c:auto val="1"/>
        <c:lblAlgn val="ctr"/>
        <c:lblOffset val="100"/>
        <c:noMultiLvlLbl val="0"/>
      </c:catAx>
      <c:valAx>
        <c:axId val="83968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968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41710411198557"/>
          <c:y val="0.24724336541265751"/>
          <c:w val="0.1259162292213474"/>
          <c:h val="0.385026975794696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52203523579227E-2"/>
          <c:y val="3.3491763755775027E-2"/>
          <c:w val="0.67476973221485093"/>
          <c:h val="0.86657878172468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          Argentina</c:v>
                </c:pt>
              </c:strCache>
            </c:strRef>
          </c:tx>
          <c:dLbls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Sheet1!$C$6:$X$6</c:f>
              <c:numCache>
                <c:formatCode>General</c:formatCode>
                <c:ptCount val="22"/>
                <c:pt idx="0">
                  <c:v>189709.15223943311</c:v>
                </c:pt>
                <c:pt idx="1">
                  <c:v>228778.58626984165</c:v>
                </c:pt>
                <c:pt idx="2">
                  <c:v>236754.57878513611</c:v>
                </c:pt>
                <c:pt idx="3">
                  <c:v>257695.54808518451</c:v>
                </c:pt>
                <c:pt idx="4">
                  <c:v>258096.42410602566</c:v>
                </c:pt>
                <c:pt idx="5">
                  <c:v>272241.68156752922</c:v>
                </c:pt>
                <c:pt idx="6">
                  <c:v>293005.3826913457</c:v>
                </c:pt>
                <c:pt idx="7">
                  <c:v>299097.90895447659</c:v>
                </c:pt>
                <c:pt idx="8">
                  <c:v>283664.85242621315</c:v>
                </c:pt>
                <c:pt idx="9">
                  <c:v>284345.91295647819</c:v>
                </c:pt>
                <c:pt idx="10">
                  <c:v>268831.12556278141</c:v>
                </c:pt>
                <c:pt idx="11">
                  <c:v>102041.77253620037</c:v>
                </c:pt>
                <c:pt idx="12">
                  <c:v>129595.8009110093</c:v>
                </c:pt>
                <c:pt idx="13">
                  <c:v>153129.4340648576</c:v>
                </c:pt>
                <c:pt idx="14">
                  <c:v>183196.0974378004</c:v>
                </c:pt>
                <c:pt idx="15">
                  <c:v>214267.1408682148</c:v>
                </c:pt>
                <c:pt idx="16">
                  <c:v>262450.90055136522</c:v>
                </c:pt>
                <c:pt idx="17">
                  <c:v>328468.25882736687</c:v>
                </c:pt>
                <c:pt idx="18">
                  <c:v>308739.98746942892</c:v>
                </c:pt>
                <c:pt idx="19">
                  <c:v>370263.37107488699</c:v>
                </c:pt>
                <c:pt idx="20">
                  <c:v>448165.34830042999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          Bolivia (Plurinational State of)</c:v>
                </c:pt>
              </c:strCache>
            </c:strRef>
          </c:tx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Sheet1!$C$7:$X$7</c:f>
              <c:numCache>
                <c:formatCode>General</c:formatCode>
                <c:ptCount val="22"/>
                <c:pt idx="0">
                  <c:v>5343.2624344560336</c:v>
                </c:pt>
                <c:pt idx="1">
                  <c:v>5643.8676927416054</c:v>
                </c:pt>
                <c:pt idx="2">
                  <c:v>5734.7062386432044</c:v>
                </c:pt>
                <c:pt idx="3">
                  <c:v>5981.1492942708346</c:v>
                </c:pt>
                <c:pt idx="4">
                  <c:v>6715.1470121049997</c:v>
                </c:pt>
                <c:pt idx="5">
                  <c:v>7396.9483685700006</c:v>
                </c:pt>
                <c:pt idx="6">
                  <c:v>7925.7363159722809</c:v>
                </c:pt>
                <c:pt idx="7">
                  <c:v>8497.4941309949663</c:v>
                </c:pt>
                <c:pt idx="8">
                  <c:v>8285.0639676897663</c:v>
                </c:pt>
                <c:pt idx="9">
                  <c:v>8397.8559423199931</c:v>
                </c:pt>
                <c:pt idx="10">
                  <c:v>8141.5173347628024</c:v>
                </c:pt>
                <c:pt idx="11">
                  <c:v>7905.4851500697014</c:v>
                </c:pt>
                <c:pt idx="12">
                  <c:v>8082.3999918180998</c:v>
                </c:pt>
                <c:pt idx="13">
                  <c:v>8773.1569564614583</c:v>
                </c:pt>
                <c:pt idx="14">
                  <c:v>9549.1201562099995</c:v>
                </c:pt>
                <c:pt idx="15">
                  <c:v>11451.845965337789</c:v>
                </c:pt>
                <c:pt idx="16">
                  <c:v>13120.084506901299</c:v>
                </c:pt>
                <c:pt idx="17">
                  <c:v>16674.309556091252</c:v>
                </c:pt>
                <c:pt idx="18">
                  <c:v>17340.02849002857</c:v>
                </c:pt>
                <c:pt idx="19">
                  <c:v>19649.7246614252</c:v>
                </c:pt>
                <c:pt idx="20">
                  <c:v>23948.670608785822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          Brazil</c:v>
                </c:pt>
              </c:strCache>
            </c:strRef>
          </c:tx>
          <c:dLbls>
            <c:spPr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74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Sheet1!$C$8:$X$8</c:f>
              <c:numCache>
                <c:formatCode>General</c:formatCode>
                <c:ptCount val="22"/>
                <c:pt idx="0">
                  <c:v>342609.14745128056</c:v>
                </c:pt>
                <c:pt idx="1">
                  <c:v>328209.05258907581</c:v>
                </c:pt>
                <c:pt idx="2">
                  <c:v>368292.79444321484</c:v>
                </c:pt>
                <c:pt idx="3">
                  <c:v>525370.33431360382</c:v>
                </c:pt>
                <c:pt idx="4">
                  <c:v>768951.32582637423</c:v>
                </c:pt>
                <c:pt idx="5">
                  <c:v>839683.61357078899</c:v>
                </c:pt>
                <c:pt idx="6">
                  <c:v>871200.61224963039</c:v>
                </c:pt>
                <c:pt idx="7">
                  <c:v>843827.60552052967</c:v>
                </c:pt>
                <c:pt idx="8">
                  <c:v>587122.06574382214</c:v>
                </c:pt>
                <c:pt idx="9">
                  <c:v>644728.92343341245</c:v>
                </c:pt>
                <c:pt idx="10">
                  <c:v>554187.27745017339</c:v>
                </c:pt>
                <c:pt idx="11">
                  <c:v>506040.51311948447</c:v>
                </c:pt>
                <c:pt idx="12">
                  <c:v>552383.9948511821</c:v>
                </c:pt>
                <c:pt idx="13">
                  <c:v>663732.89484685392</c:v>
                </c:pt>
                <c:pt idx="14">
                  <c:v>882043.94860391866</c:v>
                </c:pt>
                <c:pt idx="15">
                  <c:v>1089254.3342149379</c:v>
                </c:pt>
                <c:pt idx="16">
                  <c:v>1366853.758019577</c:v>
                </c:pt>
                <c:pt idx="17">
                  <c:v>1653538.0728191566</c:v>
                </c:pt>
                <c:pt idx="18">
                  <c:v>1620165.2269937659</c:v>
                </c:pt>
                <c:pt idx="19">
                  <c:v>2143035.2604990019</c:v>
                </c:pt>
                <c:pt idx="20">
                  <c:v>2476651.1963530304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          Chile</c:v>
                </c:pt>
              </c:strCache>
            </c:strRef>
          </c:tx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rgbClr val="FFFF0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Sheet1!$C$9:$X$9</c:f>
              <c:numCache>
                <c:formatCode>General</c:formatCode>
                <c:ptCount val="22"/>
                <c:pt idx="0">
                  <c:v>39402.66424908</c:v>
                </c:pt>
                <c:pt idx="1">
                  <c:v>47626.159790673584</c:v>
                </c:pt>
                <c:pt idx="2">
                  <c:v>50573.660889125997</c:v>
                </c:pt>
                <c:pt idx="3">
                  <c:v>57903.019307212096</c:v>
                </c:pt>
                <c:pt idx="4">
                  <c:v>74159.566083210084</c:v>
                </c:pt>
                <c:pt idx="5">
                  <c:v>77972.157007781425</c:v>
                </c:pt>
                <c:pt idx="6">
                  <c:v>85219.197255395396</c:v>
                </c:pt>
                <c:pt idx="7">
                  <c:v>81681.340401329348</c:v>
                </c:pt>
                <c:pt idx="8">
                  <c:v>75117.668401992996</c:v>
                </c:pt>
                <c:pt idx="9">
                  <c:v>77382.810227785187</c:v>
                </c:pt>
                <c:pt idx="10">
                  <c:v>70561.680137721996</c:v>
                </c:pt>
                <c:pt idx="11">
                  <c:v>69221.066627824999</c:v>
                </c:pt>
                <c:pt idx="12">
                  <c:v>76140.677016265268</c:v>
                </c:pt>
                <c:pt idx="13">
                  <c:v>99333.268798451405</c:v>
                </c:pt>
                <c:pt idx="14">
                  <c:v>123056.0323930453</c:v>
                </c:pt>
                <c:pt idx="15">
                  <c:v>154671.0115203168</c:v>
                </c:pt>
                <c:pt idx="16">
                  <c:v>173081.28826660709</c:v>
                </c:pt>
                <c:pt idx="17">
                  <c:v>179626.66223040179</c:v>
                </c:pt>
                <c:pt idx="18">
                  <c:v>172590.62743073711</c:v>
                </c:pt>
                <c:pt idx="19">
                  <c:v>216308.8753520099</c:v>
                </c:pt>
                <c:pt idx="20">
                  <c:v>248592.05392844789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          Colombia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Sheet1!$C$10:$X$10</c:f>
              <c:numCache>
                <c:formatCode>General</c:formatCode>
                <c:ptCount val="22"/>
                <c:pt idx="0">
                  <c:v>58290.7100462331</c:v>
                </c:pt>
                <c:pt idx="1">
                  <c:v>62389.828109882801</c:v>
                </c:pt>
                <c:pt idx="2">
                  <c:v>72212.650813997097</c:v>
                </c:pt>
                <c:pt idx="3">
                  <c:v>95308.779557249902</c:v>
                </c:pt>
                <c:pt idx="4">
                  <c:v>110292.39085793879</c:v>
                </c:pt>
                <c:pt idx="5">
                  <c:v>115830.0612089606</c:v>
                </c:pt>
                <c:pt idx="6">
                  <c:v>127185.00595671602</c:v>
                </c:pt>
                <c:pt idx="7">
                  <c:v>117458.36282731283</c:v>
                </c:pt>
                <c:pt idx="8">
                  <c:v>102898.12120131525</c:v>
                </c:pt>
                <c:pt idx="9">
                  <c:v>99875.76814530899</c:v>
                </c:pt>
                <c:pt idx="10">
                  <c:v>98211.751481795407</c:v>
                </c:pt>
                <c:pt idx="11">
                  <c:v>97963.002598620908</c:v>
                </c:pt>
                <c:pt idx="12">
                  <c:v>94641.380063572899</c:v>
                </c:pt>
                <c:pt idx="13">
                  <c:v>117081.52223832427</c:v>
                </c:pt>
                <c:pt idx="14">
                  <c:v>146566.26631057041</c:v>
                </c:pt>
                <c:pt idx="15">
                  <c:v>162590.14557995842</c:v>
                </c:pt>
                <c:pt idx="16">
                  <c:v>207416.49098299298</c:v>
                </c:pt>
                <c:pt idx="17">
                  <c:v>243982.43673423759</c:v>
                </c:pt>
                <c:pt idx="18">
                  <c:v>233821.6702202991</c:v>
                </c:pt>
                <c:pt idx="19">
                  <c:v>286398.23880422994</c:v>
                </c:pt>
                <c:pt idx="20">
                  <c:v>333184.81085825019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          Ecuador</c:v>
                </c:pt>
              </c:strCache>
            </c:strRef>
          </c:tx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Sheet1!$C$11:$X$11</c:f>
              <c:numCache>
                <c:formatCode>General</c:formatCode>
                <c:ptCount val="22"/>
                <c:pt idx="0">
                  <c:v>12370.675662999995</c:v>
                </c:pt>
                <c:pt idx="1">
                  <c:v>13321.609329000001</c:v>
                </c:pt>
                <c:pt idx="2">
                  <c:v>15056.565000000001</c:v>
                </c:pt>
                <c:pt idx="3">
                  <c:v>18572.834999999992</c:v>
                </c:pt>
                <c:pt idx="4">
                  <c:v>20195.547999999999</c:v>
                </c:pt>
                <c:pt idx="5">
                  <c:v>21267.867999999999</c:v>
                </c:pt>
                <c:pt idx="6">
                  <c:v>23635.56</c:v>
                </c:pt>
                <c:pt idx="7">
                  <c:v>23255.135999999922</c:v>
                </c:pt>
                <c:pt idx="8">
                  <c:v>16895.718000000001</c:v>
                </c:pt>
                <c:pt idx="9">
                  <c:v>16282.907999999949</c:v>
                </c:pt>
                <c:pt idx="10">
                  <c:v>21270.799999999996</c:v>
                </c:pt>
                <c:pt idx="11">
                  <c:v>24717.858</c:v>
                </c:pt>
                <c:pt idx="12">
                  <c:v>28409.458999999999</c:v>
                </c:pt>
                <c:pt idx="13">
                  <c:v>32645.621999999996</c:v>
                </c:pt>
                <c:pt idx="14">
                  <c:v>36942.384000000013</c:v>
                </c:pt>
                <c:pt idx="15">
                  <c:v>41705.009000000005</c:v>
                </c:pt>
                <c:pt idx="16">
                  <c:v>45503.562999999995</c:v>
                </c:pt>
                <c:pt idx="17">
                  <c:v>54208.5</c:v>
                </c:pt>
                <c:pt idx="18">
                  <c:v>52021.9</c:v>
                </c:pt>
                <c:pt idx="19">
                  <c:v>57978.116000000002</c:v>
                </c:pt>
                <c:pt idx="20">
                  <c:v>66381.346153999999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          Paraguay</c:v>
                </c:pt>
              </c:strCache>
            </c:strRef>
          </c:tx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Sheet1!$C$12:$X$12</c:f>
              <c:numCache>
                <c:formatCode>General</c:formatCode>
                <c:ptCount val="22"/>
                <c:pt idx="0">
                  <c:v>5522.3479960672194</c:v>
                </c:pt>
                <c:pt idx="1">
                  <c:v>5696.7474850366789</c:v>
                </c:pt>
                <c:pt idx="2">
                  <c:v>6075.4403294584044</c:v>
                </c:pt>
                <c:pt idx="3">
                  <c:v>6941.0289043288003</c:v>
                </c:pt>
                <c:pt idx="4">
                  <c:v>8065.6369886013044</c:v>
                </c:pt>
                <c:pt idx="5">
                  <c:v>8753.3536938643356</c:v>
                </c:pt>
                <c:pt idx="6">
                  <c:v>8872.0017907467009</c:v>
                </c:pt>
                <c:pt idx="7">
                  <c:v>7915.6717978060005</c:v>
                </c:pt>
                <c:pt idx="8">
                  <c:v>7300.8863743719212</c:v>
                </c:pt>
                <c:pt idx="9">
                  <c:v>7095.3795082922998</c:v>
                </c:pt>
                <c:pt idx="10">
                  <c:v>6445.7248975565999</c:v>
                </c:pt>
                <c:pt idx="11">
                  <c:v>5091.5351096507193</c:v>
                </c:pt>
                <c:pt idx="12">
                  <c:v>5551.7655707001004</c:v>
                </c:pt>
                <c:pt idx="13">
                  <c:v>6949.7605479215999</c:v>
                </c:pt>
                <c:pt idx="14">
                  <c:v>7473.2313668890001</c:v>
                </c:pt>
                <c:pt idx="15">
                  <c:v>9275.2097986633871</c:v>
                </c:pt>
                <c:pt idx="16">
                  <c:v>12222.291870196039</c:v>
                </c:pt>
                <c:pt idx="17">
                  <c:v>16886.549641035082</c:v>
                </c:pt>
                <c:pt idx="18">
                  <c:v>14295.027414755799</c:v>
                </c:pt>
                <c:pt idx="19">
                  <c:v>18331.3852186886</c:v>
                </c:pt>
                <c:pt idx="20">
                  <c:v>22890.144068045429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          Peru</c:v>
                </c:pt>
              </c:strCache>
            </c:strRef>
          </c:tx>
          <c:dLbls>
            <c:dLbl>
              <c:idx val="20"/>
              <c:layout>
                <c:manualLayout>
                  <c:x val="1.037466304226432E-2"/>
                  <c:y val="7.1276437525080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Sheet1!$C$13:$X$13</c:f>
              <c:numCache>
                <c:formatCode>General</c:formatCode>
                <c:ptCount val="22"/>
                <c:pt idx="0">
                  <c:v>34544.481553398335</c:v>
                </c:pt>
                <c:pt idx="1">
                  <c:v>36082.675585284276</c:v>
                </c:pt>
                <c:pt idx="2">
                  <c:v>34834.452068743012</c:v>
                </c:pt>
                <c:pt idx="3">
                  <c:v>44909.870615034211</c:v>
                </c:pt>
                <c:pt idx="4">
                  <c:v>53666.277514792899</c:v>
                </c:pt>
                <c:pt idx="5">
                  <c:v>55875.605298912997</c:v>
                </c:pt>
                <c:pt idx="6">
                  <c:v>59130.388864560497</c:v>
                </c:pt>
                <c:pt idx="7">
                  <c:v>56751.5436860068</c:v>
                </c:pt>
                <c:pt idx="8">
                  <c:v>51553.399802955675</c:v>
                </c:pt>
                <c:pt idx="9">
                  <c:v>53335.627793696185</c:v>
                </c:pt>
                <c:pt idx="10">
                  <c:v>53955.437003944702</c:v>
                </c:pt>
                <c:pt idx="11">
                  <c:v>56775.172188255376</c:v>
                </c:pt>
                <c:pt idx="12">
                  <c:v>61356.013726736484</c:v>
                </c:pt>
                <c:pt idx="13">
                  <c:v>69701.006833812571</c:v>
                </c:pt>
                <c:pt idx="14">
                  <c:v>79388.887411157004</c:v>
                </c:pt>
                <c:pt idx="15">
                  <c:v>92318.911847882118</c:v>
                </c:pt>
                <c:pt idx="16">
                  <c:v>107523.72342617702</c:v>
                </c:pt>
                <c:pt idx="17">
                  <c:v>129107.1413305826</c:v>
                </c:pt>
                <c:pt idx="18">
                  <c:v>130354.94395112044</c:v>
                </c:pt>
                <c:pt idx="19">
                  <c:v>157324.01221184901</c:v>
                </c:pt>
                <c:pt idx="20">
                  <c:v>180463.67234305307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          Uruguay</c:v>
                </c:pt>
              </c:strCache>
            </c:strRef>
          </c:tx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Sheet1!$C$14:$X$14</c:f>
              <c:numCache>
                <c:formatCode>General</c:formatCode>
                <c:ptCount val="22"/>
                <c:pt idx="0">
                  <c:v>11095.737334441301</c:v>
                </c:pt>
                <c:pt idx="1">
                  <c:v>14222.511105760301</c:v>
                </c:pt>
                <c:pt idx="2">
                  <c:v>16568.270579259992</c:v>
                </c:pt>
                <c:pt idx="3">
                  <c:v>19298.684423612689</c:v>
                </c:pt>
                <c:pt idx="4">
                  <c:v>21312.174665144099</c:v>
                </c:pt>
                <c:pt idx="5">
                  <c:v>22657.097697811001</c:v>
                </c:pt>
                <c:pt idx="6">
                  <c:v>23969.738389260678</c:v>
                </c:pt>
                <c:pt idx="7">
                  <c:v>25385.887793224869</c:v>
                </c:pt>
                <c:pt idx="8">
                  <c:v>23983.931988747099</c:v>
                </c:pt>
                <c:pt idx="9">
                  <c:v>22823.249544922699</c:v>
                </c:pt>
                <c:pt idx="10">
                  <c:v>20898.758301038499</c:v>
                </c:pt>
                <c:pt idx="11">
                  <c:v>13606.5039069544</c:v>
                </c:pt>
                <c:pt idx="12">
                  <c:v>12045.652609332499</c:v>
                </c:pt>
                <c:pt idx="13">
                  <c:v>13686.3729689053</c:v>
                </c:pt>
                <c:pt idx="14">
                  <c:v>17362.839378068864</c:v>
                </c:pt>
                <c:pt idx="15">
                  <c:v>19579.486728586198</c:v>
                </c:pt>
                <c:pt idx="16">
                  <c:v>23410.5668584989</c:v>
                </c:pt>
                <c:pt idx="17">
                  <c:v>30366.193328501522</c:v>
                </c:pt>
                <c:pt idx="18">
                  <c:v>30497.053716954499</c:v>
                </c:pt>
                <c:pt idx="19">
                  <c:v>39411.992706615565</c:v>
                </c:pt>
                <c:pt idx="20">
                  <c:v>46709.809919726846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          Venezuela (Bolivarian Republic of)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20"/>
              <c:layout>
                <c:manualLayout>
                  <c:x val="-4.4462841609704314E-3"/>
                  <c:y val="-7.1276437525081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rgbClr val="FFC00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Sheet1!$C$5:$X$5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strCache>
            </c:strRef>
          </c:cat>
          <c:val>
            <c:numRef>
              <c:f>Sheet1!$C$15:$X$15</c:f>
              <c:numCache>
                <c:formatCode>General</c:formatCode>
                <c:ptCount val="22"/>
                <c:pt idx="0">
                  <c:v>51726.260325560674</c:v>
                </c:pt>
                <c:pt idx="1">
                  <c:v>58464.344703875198</c:v>
                </c:pt>
                <c:pt idx="2">
                  <c:v>58097.534002385102</c:v>
                </c:pt>
                <c:pt idx="3">
                  <c:v>57162.98270896</c:v>
                </c:pt>
                <c:pt idx="4">
                  <c:v>74888.883341972338</c:v>
                </c:pt>
                <c:pt idx="5">
                  <c:v>68255.644919132508</c:v>
                </c:pt>
                <c:pt idx="6">
                  <c:v>85837.678559246997</c:v>
                </c:pt>
                <c:pt idx="7">
                  <c:v>91336.763255615399</c:v>
                </c:pt>
                <c:pt idx="8">
                  <c:v>97972.842461513079</c:v>
                </c:pt>
                <c:pt idx="9">
                  <c:v>117146.46600323539</c:v>
                </c:pt>
                <c:pt idx="10">
                  <c:v>122911.03674616237</c:v>
                </c:pt>
                <c:pt idx="11">
                  <c:v>92889.586976183302</c:v>
                </c:pt>
                <c:pt idx="12">
                  <c:v>83529.130915031405</c:v>
                </c:pt>
                <c:pt idx="13">
                  <c:v>112451.40042298242</c:v>
                </c:pt>
                <c:pt idx="14">
                  <c:v>145513.48965187208</c:v>
                </c:pt>
                <c:pt idx="15">
                  <c:v>183477.52212389378</c:v>
                </c:pt>
                <c:pt idx="16">
                  <c:v>230364.0125756879</c:v>
                </c:pt>
                <c:pt idx="17">
                  <c:v>315600.20353982534</c:v>
                </c:pt>
                <c:pt idx="18">
                  <c:v>329418.9795062879</c:v>
                </c:pt>
                <c:pt idx="19">
                  <c:v>393807.51143728005</c:v>
                </c:pt>
                <c:pt idx="20">
                  <c:v>315893.02403655607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01648"/>
        <c:axId val="184345208"/>
      </c:lineChart>
      <c:catAx>
        <c:axId val="18510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30" baseline="0"/>
            </a:pPr>
            <a:endParaRPr lang="pt-PT"/>
          </a:p>
        </c:txPr>
        <c:crossAx val="184345208"/>
        <c:crosses val="autoZero"/>
        <c:auto val="1"/>
        <c:lblAlgn val="ctr"/>
        <c:lblOffset val="100"/>
        <c:noMultiLvlLbl val="0"/>
      </c:catAx>
      <c:valAx>
        <c:axId val="184345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10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95202237659735"/>
          <c:y val="2.7360798146438423E-2"/>
          <c:w val="0.18359048256223079"/>
          <c:h val="0.789831474685579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dLbls>
            <c:spPr>
              <a:ln>
                <a:solidFill>
                  <a:srgbClr val="00B0F0"/>
                </a:solidFill>
              </a:ln>
            </c:spPr>
            <c:txPr>
              <a:bodyPr/>
              <a:lstStyle/>
              <a:p>
                <a:pPr>
                  <a:defRPr sz="73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Sheet6!$A$2:$A$22</c:f>
              <c:strCache>
                <c:ptCount val="21"/>
                <c:pt idx="0">
                  <c:v>Argentina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 de) </c:v>
                </c:pt>
                <c:pt idx="20">
                  <c:v>América Latina </c:v>
                </c:pt>
              </c:strCache>
            </c:strRef>
          </c:cat>
          <c:val>
            <c:numRef>
              <c:f>Sheet6!$B$2:$B$22</c:f>
              <c:numCache>
                <c:formatCode>0%</c:formatCode>
                <c:ptCount val="21"/>
                <c:pt idx="0">
                  <c:v>1.0900000000000001</c:v>
                </c:pt>
                <c:pt idx="1">
                  <c:v>0.8700000000000021</c:v>
                </c:pt>
                <c:pt idx="2">
                  <c:v>0.83000000000000063</c:v>
                </c:pt>
                <c:pt idx="3">
                  <c:v>2.0299999999999998</c:v>
                </c:pt>
                <c:pt idx="4">
                  <c:v>0.65000000000000246</c:v>
                </c:pt>
                <c:pt idx="5">
                  <c:v>1.1399999999999952</c:v>
                </c:pt>
                <c:pt idx="6">
                  <c:v>0.12000000000000002</c:v>
                </c:pt>
                <c:pt idx="7">
                  <c:v>0.9</c:v>
                </c:pt>
                <c:pt idx="8">
                  <c:v>1.03</c:v>
                </c:pt>
                <c:pt idx="9">
                  <c:v>1.0900000000000001</c:v>
                </c:pt>
                <c:pt idx="10">
                  <c:v>1.04</c:v>
                </c:pt>
                <c:pt idx="11">
                  <c:v>0.68</c:v>
                </c:pt>
                <c:pt idx="12">
                  <c:v>1.42</c:v>
                </c:pt>
                <c:pt idx="13">
                  <c:v>1.44</c:v>
                </c:pt>
                <c:pt idx="14">
                  <c:v>0.49000000000000032</c:v>
                </c:pt>
                <c:pt idx="15">
                  <c:v>1.1299999999999952</c:v>
                </c:pt>
                <c:pt idx="16">
                  <c:v>2.09</c:v>
                </c:pt>
                <c:pt idx="17">
                  <c:v>0.98</c:v>
                </c:pt>
                <c:pt idx="18">
                  <c:v>0.86000000000000065</c:v>
                </c:pt>
                <c:pt idx="19" formatCode="0.00%">
                  <c:v>3.617</c:v>
                </c:pt>
                <c:pt idx="2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FBCF</c:v>
                </c:pt>
              </c:strCache>
            </c:strRef>
          </c:tx>
          <c:invertIfNegative val="0"/>
          <c:cat>
            <c:strRef>
              <c:f>Sheet6!$A$2:$A$22</c:f>
              <c:strCache>
                <c:ptCount val="21"/>
                <c:pt idx="0">
                  <c:v>Argentina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 de) </c:v>
                </c:pt>
                <c:pt idx="20">
                  <c:v>América Latina </c:v>
                </c:pt>
              </c:strCache>
            </c:strRef>
          </c:cat>
          <c:val>
            <c:numRef>
              <c:f>Sheet6!$C$2:$C$22</c:f>
              <c:numCache>
                <c:formatCode>0%</c:formatCode>
                <c:ptCount val="21"/>
                <c:pt idx="0">
                  <c:v>2.5099999999999998</c:v>
                </c:pt>
                <c:pt idx="1">
                  <c:v>1.74</c:v>
                </c:pt>
                <c:pt idx="2">
                  <c:v>0.68</c:v>
                </c:pt>
                <c:pt idx="3">
                  <c:v>2.2400000000000002</c:v>
                </c:pt>
                <c:pt idx="4">
                  <c:v>1.26</c:v>
                </c:pt>
                <c:pt idx="5">
                  <c:v>1.1700000000000021</c:v>
                </c:pt>
                <c:pt idx="6">
                  <c:v>-0.64000000000000234</c:v>
                </c:pt>
                <c:pt idx="7">
                  <c:v>1.1200000000000001</c:v>
                </c:pt>
                <c:pt idx="8">
                  <c:v>1.07</c:v>
                </c:pt>
                <c:pt idx="9">
                  <c:v>0.94000000000000061</c:v>
                </c:pt>
                <c:pt idx="10">
                  <c:v>1.1900000000000042</c:v>
                </c:pt>
                <c:pt idx="11">
                  <c:v>0.88</c:v>
                </c:pt>
                <c:pt idx="12">
                  <c:v>0.60000000000000064</c:v>
                </c:pt>
                <c:pt idx="13">
                  <c:v>1.1000000000000001</c:v>
                </c:pt>
                <c:pt idx="14">
                  <c:v>3.51</c:v>
                </c:pt>
                <c:pt idx="15">
                  <c:v>0.22</c:v>
                </c:pt>
                <c:pt idx="16">
                  <c:v>2.4899999999999998</c:v>
                </c:pt>
                <c:pt idx="17">
                  <c:v>1.72</c:v>
                </c:pt>
                <c:pt idx="18">
                  <c:v>1.48</c:v>
                </c:pt>
                <c:pt idx="19">
                  <c:v>2.84</c:v>
                </c:pt>
                <c:pt idx="20">
                  <c:v>0.97000000000000064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G</c:v>
                </c:pt>
              </c:strCache>
            </c:strRef>
          </c:tx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90" baseline="0"/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Sheet6!$A$2:$A$22</c:f>
              <c:strCache>
                <c:ptCount val="21"/>
                <c:pt idx="0">
                  <c:v>Argentina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 de) </c:v>
                </c:pt>
                <c:pt idx="20">
                  <c:v>América Latina </c:v>
                </c:pt>
              </c:strCache>
            </c:strRef>
          </c:cat>
          <c:val>
            <c:numRef>
              <c:f>Sheet6!$D$2:$D$22</c:f>
              <c:numCache>
                <c:formatCode>0%</c:formatCode>
                <c:ptCount val="21"/>
                <c:pt idx="0">
                  <c:v>1.02</c:v>
                </c:pt>
                <c:pt idx="1">
                  <c:v>0.9</c:v>
                </c:pt>
                <c:pt idx="2">
                  <c:v>0.5</c:v>
                </c:pt>
                <c:pt idx="3">
                  <c:v>1.1499999999999952</c:v>
                </c:pt>
                <c:pt idx="4">
                  <c:v>2.72</c:v>
                </c:pt>
                <c:pt idx="5">
                  <c:v>0.48000000000000032</c:v>
                </c:pt>
                <c:pt idx="6">
                  <c:v>0.63000000000000234</c:v>
                </c:pt>
                <c:pt idx="7">
                  <c:v>0.23</c:v>
                </c:pt>
                <c:pt idx="8">
                  <c:v>0.52</c:v>
                </c:pt>
                <c:pt idx="9">
                  <c:v>1.35</c:v>
                </c:pt>
                <c:pt idx="10">
                  <c:v>0.37000000000000038</c:v>
                </c:pt>
                <c:pt idx="11">
                  <c:v>1.32</c:v>
                </c:pt>
                <c:pt idx="12">
                  <c:v>0.3300000000000014</c:v>
                </c:pt>
                <c:pt idx="13">
                  <c:v>-0.24000000000000021</c:v>
                </c:pt>
                <c:pt idx="14">
                  <c:v>0.75000000000000222</c:v>
                </c:pt>
                <c:pt idx="15">
                  <c:v>0.72000000000000064</c:v>
                </c:pt>
                <c:pt idx="16">
                  <c:v>1.44</c:v>
                </c:pt>
                <c:pt idx="17">
                  <c:v>1.9300000000000042</c:v>
                </c:pt>
                <c:pt idx="18">
                  <c:v>0.29000000000000031</c:v>
                </c:pt>
                <c:pt idx="19">
                  <c:v>0.67000000000000282</c:v>
                </c:pt>
                <c:pt idx="20">
                  <c:v>0.63000000000000234</c:v>
                </c:pt>
              </c:numCache>
            </c:numRef>
          </c:val>
        </c:ser>
        <c:ser>
          <c:idx val="3"/>
          <c:order val="3"/>
          <c:tx>
            <c:strRef>
              <c:f>Sheet6!$E$1</c:f>
              <c:strCache>
                <c:ptCount val="1"/>
                <c:pt idx="0">
                  <c:v>EX</c:v>
                </c:pt>
              </c:strCache>
            </c:strRef>
          </c:tx>
          <c:invertIfNegative val="0"/>
          <c:cat>
            <c:strRef>
              <c:f>Sheet6!$A$2:$A$22</c:f>
              <c:strCache>
                <c:ptCount val="21"/>
                <c:pt idx="0">
                  <c:v>Argentina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 de) </c:v>
                </c:pt>
                <c:pt idx="20">
                  <c:v>América Latina </c:v>
                </c:pt>
              </c:strCache>
            </c:strRef>
          </c:cat>
          <c:val>
            <c:numRef>
              <c:f>Sheet6!$E$2:$E$22</c:f>
              <c:numCache>
                <c:formatCode>0%</c:formatCode>
                <c:ptCount val="21"/>
                <c:pt idx="0">
                  <c:v>1.9200000000000021</c:v>
                </c:pt>
                <c:pt idx="1">
                  <c:v>1.6500000000000001</c:v>
                </c:pt>
                <c:pt idx="2">
                  <c:v>1.83</c:v>
                </c:pt>
                <c:pt idx="3">
                  <c:v>2.66</c:v>
                </c:pt>
                <c:pt idx="4">
                  <c:v>1.56</c:v>
                </c:pt>
                <c:pt idx="5">
                  <c:v>2.9</c:v>
                </c:pt>
                <c:pt idx="6">
                  <c:v>1.8900000000000001</c:v>
                </c:pt>
                <c:pt idx="7">
                  <c:v>1.54</c:v>
                </c:pt>
                <c:pt idx="8">
                  <c:v>2.61</c:v>
                </c:pt>
                <c:pt idx="9">
                  <c:v>0.88</c:v>
                </c:pt>
                <c:pt idx="10">
                  <c:v>1.42</c:v>
                </c:pt>
                <c:pt idx="11">
                  <c:v>0.58000000000000007</c:v>
                </c:pt>
                <c:pt idx="12">
                  <c:v>3.21</c:v>
                </c:pt>
                <c:pt idx="13">
                  <c:v>3.4099999999999997</c:v>
                </c:pt>
                <c:pt idx="14">
                  <c:v>1.1200000000000001</c:v>
                </c:pt>
                <c:pt idx="15">
                  <c:v>1.03</c:v>
                </c:pt>
                <c:pt idx="16">
                  <c:v>3.18</c:v>
                </c:pt>
                <c:pt idx="17">
                  <c:v>1.1900000000000042</c:v>
                </c:pt>
                <c:pt idx="18">
                  <c:v>1.86</c:v>
                </c:pt>
                <c:pt idx="19">
                  <c:v>0.13</c:v>
                </c:pt>
                <c:pt idx="20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Sheet6!$F$1</c:f>
              <c:strCache>
                <c:ptCount val="1"/>
                <c:pt idx="0">
                  <c:v>Im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FFFF00"/>
              </a:solidFill>
            </a:ln>
          </c:spPr>
          <c:invertIfNegative val="0"/>
          <c:dLbls>
            <c:spPr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80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Sheet6!$A$2:$A$22</c:f>
              <c:strCache>
                <c:ptCount val="21"/>
                <c:pt idx="0">
                  <c:v>Argentina</c:v>
                </c:pt>
                <c:pt idx="1">
                  <c:v>Bolivia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 de) </c:v>
                </c:pt>
                <c:pt idx="20">
                  <c:v>América Latina </c:v>
                </c:pt>
              </c:strCache>
            </c:strRef>
          </c:cat>
          <c:val>
            <c:numRef>
              <c:f>Sheet6!$F$2:$F$22</c:f>
              <c:numCache>
                <c:formatCode>0%</c:formatCode>
                <c:ptCount val="21"/>
                <c:pt idx="0">
                  <c:v>6.25</c:v>
                </c:pt>
                <c:pt idx="1">
                  <c:v>3.9</c:v>
                </c:pt>
                <c:pt idx="2">
                  <c:v>4.4700000000000024</c:v>
                </c:pt>
                <c:pt idx="3">
                  <c:v>4.03</c:v>
                </c:pt>
                <c:pt idx="4">
                  <c:v>4.45</c:v>
                </c:pt>
                <c:pt idx="5">
                  <c:v>3.3699999999999997</c:v>
                </c:pt>
                <c:pt idx="6">
                  <c:v>0.11</c:v>
                </c:pt>
                <c:pt idx="7">
                  <c:v>12.739999999999998</c:v>
                </c:pt>
                <c:pt idx="8">
                  <c:v>4.28</c:v>
                </c:pt>
                <c:pt idx="9">
                  <c:v>1.49</c:v>
                </c:pt>
                <c:pt idx="10">
                  <c:v>4.3599999999999985</c:v>
                </c:pt>
                <c:pt idx="11">
                  <c:v>1.6600000000000001</c:v>
                </c:pt>
                <c:pt idx="12">
                  <c:v>3.98</c:v>
                </c:pt>
                <c:pt idx="13">
                  <c:v>3.96</c:v>
                </c:pt>
                <c:pt idx="14">
                  <c:v>3.8099999999999987</c:v>
                </c:pt>
                <c:pt idx="15">
                  <c:v>2.6</c:v>
                </c:pt>
                <c:pt idx="16">
                  <c:v>2.3099999999999987</c:v>
                </c:pt>
                <c:pt idx="17">
                  <c:v>5.07</c:v>
                </c:pt>
                <c:pt idx="18">
                  <c:v>1.75</c:v>
                </c:pt>
                <c:pt idx="19">
                  <c:v>3.56</c:v>
                </c:pt>
                <c:pt idx="20">
                  <c:v>5.94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74"/>
        <c:shape val="cylinder"/>
        <c:axId val="83969584"/>
        <c:axId val="83969976"/>
        <c:axId val="0"/>
      </c:bar3DChart>
      <c:catAx>
        <c:axId val="8396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90" baseline="0"/>
            </a:pPr>
            <a:endParaRPr lang="pt-PT"/>
          </a:p>
        </c:txPr>
        <c:crossAx val="83969976"/>
        <c:crosses val="autoZero"/>
        <c:auto val="1"/>
        <c:lblAlgn val="ctr"/>
        <c:lblOffset val="100"/>
        <c:noMultiLvlLbl val="0"/>
      </c:catAx>
      <c:valAx>
        <c:axId val="83969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96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52641966657077"/>
          <c:y val="0.10500861746355669"/>
          <c:w val="5.5691224241941027E-2"/>
          <c:h val="0.68555339611388366"/>
        </c:manualLayout>
      </c:layout>
      <c:overlay val="0"/>
      <c:txPr>
        <a:bodyPr/>
        <a:lstStyle/>
        <a:p>
          <a:pPr>
            <a:defRPr sz="1330" baseline="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/>
              <a:t> GASTO PRIVADO DE CONSUMO FINAL, A PRECIOS CONSTANTES DE MERCADO                 (</a:t>
            </a:r>
            <a:r>
              <a:rPr lang="en-US" sz="1100" dirty="0" err="1"/>
              <a:t>Millones</a:t>
            </a:r>
            <a:r>
              <a:rPr lang="en-US" sz="1100" dirty="0"/>
              <a:t> de </a:t>
            </a:r>
            <a:r>
              <a:rPr lang="en-US" sz="1100" dirty="0" err="1"/>
              <a:t>dólares</a:t>
            </a:r>
            <a:r>
              <a:rPr lang="en-US" sz="1100" dirty="0"/>
              <a:t> a </a:t>
            </a:r>
            <a:r>
              <a:rPr lang="en-US" sz="1100" dirty="0" err="1"/>
              <a:t>precios</a:t>
            </a:r>
            <a:r>
              <a:rPr lang="en-US" sz="1100" dirty="0"/>
              <a:t> </a:t>
            </a:r>
            <a:r>
              <a:rPr lang="en-US" sz="1100" dirty="0" err="1"/>
              <a:t>constantes</a:t>
            </a:r>
            <a:r>
              <a:rPr lang="en-US" sz="1100" dirty="0"/>
              <a:t> de 2000 / Millions of dollars at constant 2000 prices) </a:t>
            </a:r>
            <a:r>
              <a:rPr lang="en-US" sz="1100" dirty="0" err="1"/>
              <a:t>Variação</a:t>
            </a:r>
            <a:r>
              <a:rPr lang="en-US" sz="1100" dirty="0"/>
              <a:t> de 2009 /1990</a:t>
            </a:r>
          </a:p>
        </c:rich>
      </c:tx>
      <c:layout>
        <c:manualLayout>
          <c:xMode val="edge"/>
          <c:yMode val="edge"/>
          <c:x val="0.1144026684164479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82661888143112E-2"/>
          <c:y val="9.0361042505248707E-2"/>
          <c:w val="0.92529266384194619"/>
          <c:h val="0.63358896732271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Sheet2!$B$1:$B$3</c:f>
              <c:strCache>
                <c:ptCount val="1"/>
                <c:pt idx="0">
                  <c:v> GASTO PRIVADO DE CONSUMO FINAL, A PRECIOS CONSTANTES DE MERCADO                 (Millones de dólares a precios constantes de 2000 / Millions of dollars at constant 2000 prices) Variação de 2009 /1990</c:v>
                </c:pt>
              </c:strCache>
            </c:strRef>
          </c:tx>
          <c:invertIfNegative val="0"/>
          <c:dLbls>
            <c:spPr>
              <a:ln>
                <a:solidFill>
                  <a:srgbClr val="FFC0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Sheet2!$A$4:$A$22</c:f>
              <c:strCache>
                <c:ptCount val="19"/>
                <c:pt idx="0">
                  <c:v>Argentina </c:v>
                </c:pt>
                <c:pt idx="1">
                  <c:v>Bolivia (Estado Plurinacional de)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Honduras 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 </c:v>
                </c:pt>
                <c:pt idx="14">
                  <c:v>Paraguay </c:v>
                </c:pt>
                <c:pt idx="15">
                  <c:v>Perú </c:v>
                </c:pt>
                <c:pt idx="16">
                  <c:v>República Dominicana </c:v>
                </c:pt>
                <c:pt idx="17">
                  <c:v>Uruguay </c:v>
                </c:pt>
                <c:pt idx="18">
                  <c:v>América Latina </c:v>
                </c:pt>
              </c:strCache>
            </c:strRef>
          </c:cat>
          <c:val>
            <c:numRef>
              <c:f>Sheet2!$B$4:$B$22</c:f>
              <c:numCache>
                <c:formatCode>0%</c:formatCode>
                <c:ptCount val="19"/>
                <c:pt idx="0">
                  <c:v>1.0900000000000001</c:v>
                </c:pt>
                <c:pt idx="1">
                  <c:v>0.8700000000000021</c:v>
                </c:pt>
                <c:pt idx="2">
                  <c:v>0.83000000000000063</c:v>
                </c:pt>
                <c:pt idx="3">
                  <c:v>2.0299999999999998</c:v>
                </c:pt>
                <c:pt idx="4">
                  <c:v>0.65000000000000246</c:v>
                </c:pt>
                <c:pt idx="5">
                  <c:v>1.1399999999999952</c:v>
                </c:pt>
                <c:pt idx="6">
                  <c:v>0.12000000000000002</c:v>
                </c:pt>
                <c:pt idx="7">
                  <c:v>0.9</c:v>
                </c:pt>
                <c:pt idx="8">
                  <c:v>1.03</c:v>
                </c:pt>
                <c:pt idx="9">
                  <c:v>1.0900000000000001</c:v>
                </c:pt>
                <c:pt idx="10">
                  <c:v>1.04</c:v>
                </c:pt>
                <c:pt idx="11">
                  <c:v>0.68</c:v>
                </c:pt>
                <c:pt idx="12">
                  <c:v>1.42</c:v>
                </c:pt>
                <c:pt idx="13">
                  <c:v>1.44</c:v>
                </c:pt>
                <c:pt idx="14">
                  <c:v>0.49000000000000032</c:v>
                </c:pt>
                <c:pt idx="15">
                  <c:v>1.1299999999999952</c:v>
                </c:pt>
                <c:pt idx="16">
                  <c:v>2.09</c:v>
                </c:pt>
                <c:pt idx="17">
                  <c:v>0.98</c:v>
                </c:pt>
                <c:pt idx="18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70760"/>
        <c:axId val="83971152"/>
        <c:axId val="0"/>
      </c:bar3DChart>
      <c:catAx>
        <c:axId val="83970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971152"/>
        <c:crosses val="autoZero"/>
        <c:auto val="1"/>
        <c:lblAlgn val="ctr"/>
        <c:lblOffset val="100"/>
        <c:noMultiLvlLbl val="0"/>
      </c:catAx>
      <c:valAx>
        <c:axId val="83971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970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24833509064844E-2"/>
          <c:y val="1.4350627708032441E-2"/>
          <c:w val="0.91315338652099454"/>
          <c:h val="0.840884716512982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ln>
                <a:solidFill>
                  <a:srgbClr val="FFFF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Sheet3!$A$3:$A$23</c:f>
              <c:strCache>
                <c:ptCount val="21"/>
                <c:pt idx="0">
                  <c:v>Argentina </c:v>
                </c:pt>
                <c:pt idx="1">
                  <c:v>Bolivia (Estado Plurinacional de)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de) </c:v>
                </c:pt>
                <c:pt idx="20">
                  <c:v>América Latina </c:v>
                </c:pt>
              </c:strCache>
            </c:strRef>
          </c:cat>
          <c:val>
            <c:numRef>
              <c:f>Sheet3!$B$3:$B$23</c:f>
              <c:numCache>
                <c:formatCode>0%</c:formatCode>
                <c:ptCount val="21"/>
                <c:pt idx="0">
                  <c:v>2.5099999999999998</c:v>
                </c:pt>
                <c:pt idx="1">
                  <c:v>1.74</c:v>
                </c:pt>
                <c:pt idx="2">
                  <c:v>0.68</c:v>
                </c:pt>
                <c:pt idx="3">
                  <c:v>2.2400000000000002</c:v>
                </c:pt>
                <c:pt idx="4">
                  <c:v>1.26</c:v>
                </c:pt>
                <c:pt idx="5">
                  <c:v>1.1700000000000021</c:v>
                </c:pt>
                <c:pt idx="6">
                  <c:v>-0.64000000000000234</c:v>
                </c:pt>
                <c:pt idx="7">
                  <c:v>1.1200000000000001</c:v>
                </c:pt>
                <c:pt idx="8">
                  <c:v>1.07</c:v>
                </c:pt>
                <c:pt idx="9">
                  <c:v>0.94000000000000061</c:v>
                </c:pt>
                <c:pt idx="10">
                  <c:v>1.1900000000000042</c:v>
                </c:pt>
                <c:pt idx="11">
                  <c:v>0.88</c:v>
                </c:pt>
                <c:pt idx="12">
                  <c:v>0.60000000000000064</c:v>
                </c:pt>
                <c:pt idx="13">
                  <c:v>1.1000000000000001</c:v>
                </c:pt>
                <c:pt idx="14">
                  <c:v>3.51</c:v>
                </c:pt>
                <c:pt idx="15">
                  <c:v>0.22</c:v>
                </c:pt>
                <c:pt idx="16">
                  <c:v>2.4899999999999998</c:v>
                </c:pt>
                <c:pt idx="17">
                  <c:v>1.72</c:v>
                </c:pt>
                <c:pt idx="18">
                  <c:v>1.48</c:v>
                </c:pt>
                <c:pt idx="19">
                  <c:v>2.84</c:v>
                </c:pt>
                <c:pt idx="20">
                  <c:v>0.97000000000000064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971936"/>
        <c:axId val="214509032"/>
        <c:axId val="0"/>
      </c:bar3DChart>
      <c:catAx>
        <c:axId val="839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60" baseline="0"/>
            </a:pPr>
            <a:endParaRPr lang="pt-PT"/>
          </a:p>
        </c:txPr>
        <c:crossAx val="214509032"/>
        <c:crosses val="autoZero"/>
        <c:auto val="1"/>
        <c:lblAlgn val="ctr"/>
        <c:lblOffset val="100"/>
        <c:noMultiLvlLbl val="0"/>
      </c:catAx>
      <c:valAx>
        <c:axId val="214509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97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112428865928888E-2"/>
          <c:y val="3.7368289488302474E-2"/>
          <c:w val="0.91975878708950065"/>
          <c:h val="0.72544132523286886"/>
        </c:manualLayout>
      </c:layout>
      <c:bar3DChart>
        <c:barDir val="col"/>
        <c:grouping val="clustered"/>
        <c:varyColors val="0"/>
        <c:ser>
          <c:idx val="0"/>
          <c:order val="0"/>
          <c:spPr>
            <a:effectLst>
              <a:outerShdw blurRad="50800" dist="50800" dir="5400000" algn="ctr" rotWithShape="0">
                <a:srgbClr val="00B050"/>
              </a:outerShdw>
            </a:effectLst>
          </c:spPr>
          <c:invertIfNegative val="0"/>
          <c:dLbls>
            <c:spPr>
              <a:ln>
                <a:solidFill>
                  <a:srgbClr val="FFFF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Sheet4!$A$4:$A$24</c:f>
              <c:strCache>
                <c:ptCount val="21"/>
                <c:pt idx="0">
                  <c:v>Argentina </c:v>
                </c:pt>
                <c:pt idx="1">
                  <c:v>Bolivia (Estado Plurinacional de)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Guatemala </c:v>
                </c:pt>
                <c:pt idx="10">
                  <c:v>Haití </c:v>
                </c:pt>
                <c:pt idx="11">
                  <c:v>Honduras </c:v>
                </c:pt>
                <c:pt idx="12">
                  <c:v>México </c:v>
                </c:pt>
                <c:pt idx="13">
                  <c:v>Nicaragua </c:v>
                </c:pt>
                <c:pt idx="14">
                  <c:v>Panamá </c:v>
                </c:pt>
                <c:pt idx="15">
                  <c:v>Paraguay </c:v>
                </c:pt>
                <c:pt idx="16">
                  <c:v>Perú </c:v>
                </c:pt>
                <c:pt idx="17">
                  <c:v>República Dominicana </c:v>
                </c:pt>
                <c:pt idx="18">
                  <c:v>Uruguay </c:v>
                </c:pt>
                <c:pt idx="19">
                  <c:v>Venezuela (República Bolivariana de) </c:v>
                </c:pt>
                <c:pt idx="20">
                  <c:v>América Latina </c:v>
                </c:pt>
              </c:strCache>
            </c:strRef>
          </c:cat>
          <c:val>
            <c:numRef>
              <c:f>Sheet4!$B$4:$B$24</c:f>
              <c:numCache>
                <c:formatCode>0%</c:formatCode>
                <c:ptCount val="21"/>
                <c:pt idx="0">
                  <c:v>1.9200000000000021</c:v>
                </c:pt>
                <c:pt idx="1">
                  <c:v>1.6500000000000001</c:v>
                </c:pt>
                <c:pt idx="2">
                  <c:v>1.83</c:v>
                </c:pt>
                <c:pt idx="3">
                  <c:v>2.66</c:v>
                </c:pt>
                <c:pt idx="4">
                  <c:v>1.56</c:v>
                </c:pt>
                <c:pt idx="5">
                  <c:v>2.9</c:v>
                </c:pt>
                <c:pt idx="6">
                  <c:v>1.8900000000000001</c:v>
                </c:pt>
                <c:pt idx="7">
                  <c:v>1.54</c:v>
                </c:pt>
                <c:pt idx="8">
                  <c:v>2.61</c:v>
                </c:pt>
                <c:pt idx="9">
                  <c:v>0.88</c:v>
                </c:pt>
                <c:pt idx="10">
                  <c:v>1.42</c:v>
                </c:pt>
                <c:pt idx="11">
                  <c:v>0.58000000000000007</c:v>
                </c:pt>
                <c:pt idx="12">
                  <c:v>3.21</c:v>
                </c:pt>
                <c:pt idx="13">
                  <c:v>3.4099999999999997</c:v>
                </c:pt>
                <c:pt idx="14">
                  <c:v>1.1200000000000001</c:v>
                </c:pt>
                <c:pt idx="15">
                  <c:v>1.03</c:v>
                </c:pt>
                <c:pt idx="16">
                  <c:v>3.18</c:v>
                </c:pt>
                <c:pt idx="17">
                  <c:v>1.1900000000000042</c:v>
                </c:pt>
                <c:pt idx="18">
                  <c:v>1.86</c:v>
                </c:pt>
                <c:pt idx="19">
                  <c:v>0.13</c:v>
                </c:pt>
                <c:pt idx="2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69"/>
        <c:shape val="cylinder"/>
        <c:axId val="214509816"/>
        <c:axId val="214510208"/>
        <c:axId val="0"/>
      </c:bar3DChart>
      <c:catAx>
        <c:axId val="21450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20" baseline="0"/>
            </a:pPr>
            <a:endParaRPr lang="pt-PT"/>
          </a:p>
        </c:txPr>
        <c:crossAx val="214510208"/>
        <c:crosses val="autoZero"/>
        <c:auto val="1"/>
        <c:lblAlgn val="ctr"/>
        <c:lblOffset val="100"/>
        <c:noMultiLvlLbl val="0"/>
      </c:catAx>
      <c:valAx>
        <c:axId val="214510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50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Variação 2009/1990</c:v>
                </c:pt>
              </c:strCache>
            </c:strRef>
          </c:tx>
          <c:invertIfNegative val="0"/>
          <c:dLbls>
            <c:spPr>
              <a:ln>
                <a:solidFill>
                  <a:srgbClr val="92D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Sheet5!$A$4:$A$25</c:f>
              <c:strCache>
                <c:ptCount val="22"/>
                <c:pt idx="0">
                  <c:v>Argentina </c:v>
                </c:pt>
                <c:pt idx="1">
                  <c:v>Bolivia (Estado Plurinacional de) </c:v>
                </c:pt>
                <c:pt idx="2">
                  <c:v>Brasil </c:v>
                </c:pt>
                <c:pt idx="3">
                  <c:v>Chile </c:v>
                </c:pt>
                <c:pt idx="4">
                  <c:v>Colombia </c:v>
                </c:pt>
                <c:pt idx="5">
                  <c:v>Costa Rica </c:v>
                </c:pt>
                <c:pt idx="6">
                  <c:v>Cuba </c:v>
                </c:pt>
                <c:pt idx="7">
                  <c:v>Ecuador </c:v>
                </c:pt>
                <c:pt idx="8">
                  <c:v>El Salvador </c:v>
                </c:pt>
                <c:pt idx="9">
                  <c:v>Granada </c:v>
                </c:pt>
                <c:pt idx="10">
                  <c:v>Guatemala </c:v>
                </c:pt>
                <c:pt idx="11">
                  <c:v>Haití </c:v>
                </c:pt>
                <c:pt idx="12">
                  <c:v>Honduras </c:v>
                </c:pt>
                <c:pt idx="13">
                  <c:v>México </c:v>
                </c:pt>
                <c:pt idx="14">
                  <c:v>Nicaragua </c:v>
                </c:pt>
                <c:pt idx="15">
                  <c:v>Panamá </c:v>
                </c:pt>
                <c:pt idx="16">
                  <c:v>Paraguay </c:v>
                </c:pt>
                <c:pt idx="17">
                  <c:v>Perú </c:v>
                </c:pt>
                <c:pt idx="18">
                  <c:v>República Dominicana </c:v>
                </c:pt>
                <c:pt idx="19">
                  <c:v>Uruguay </c:v>
                </c:pt>
                <c:pt idx="20">
                  <c:v>Venezuela (República Bolivariana de) </c:v>
                </c:pt>
                <c:pt idx="21">
                  <c:v>América Latina </c:v>
                </c:pt>
              </c:strCache>
            </c:strRef>
          </c:cat>
          <c:val>
            <c:numRef>
              <c:f>Sheet5!$B$4:$B$25</c:f>
              <c:numCache>
                <c:formatCode>0%</c:formatCode>
                <c:ptCount val="22"/>
                <c:pt idx="0">
                  <c:v>6.25</c:v>
                </c:pt>
                <c:pt idx="1">
                  <c:v>3.9</c:v>
                </c:pt>
                <c:pt idx="2">
                  <c:v>4.4700000000000024</c:v>
                </c:pt>
                <c:pt idx="3">
                  <c:v>4.03</c:v>
                </c:pt>
                <c:pt idx="4">
                  <c:v>4.45</c:v>
                </c:pt>
                <c:pt idx="5">
                  <c:v>3.3699999999999997</c:v>
                </c:pt>
                <c:pt idx="6">
                  <c:v>0.11</c:v>
                </c:pt>
                <c:pt idx="7">
                  <c:v>12.739999999999998</c:v>
                </c:pt>
                <c:pt idx="8">
                  <c:v>4.28</c:v>
                </c:pt>
                <c:pt idx="9">
                  <c:v>1.49</c:v>
                </c:pt>
                <c:pt idx="10">
                  <c:v>4.3599999999999985</c:v>
                </c:pt>
                <c:pt idx="11">
                  <c:v>1.6600000000000001</c:v>
                </c:pt>
                <c:pt idx="12">
                  <c:v>3.98</c:v>
                </c:pt>
                <c:pt idx="13">
                  <c:v>3.96</c:v>
                </c:pt>
                <c:pt idx="14">
                  <c:v>3.8099999999999987</c:v>
                </c:pt>
                <c:pt idx="15">
                  <c:v>2.6</c:v>
                </c:pt>
                <c:pt idx="16">
                  <c:v>2.3099999999999987</c:v>
                </c:pt>
                <c:pt idx="17">
                  <c:v>5.07</c:v>
                </c:pt>
                <c:pt idx="18">
                  <c:v>1.75</c:v>
                </c:pt>
                <c:pt idx="19">
                  <c:v>3.56</c:v>
                </c:pt>
                <c:pt idx="20">
                  <c:v>5.94</c:v>
                </c:pt>
                <c:pt idx="21">
                  <c:v>4.05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10600"/>
        <c:axId val="214510992"/>
        <c:axId val="0"/>
      </c:bar3DChart>
      <c:catAx>
        <c:axId val="21451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60" baseline="0"/>
            </a:pPr>
            <a:endParaRPr lang="pt-PT"/>
          </a:p>
        </c:txPr>
        <c:crossAx val="214510992"/>
        <c:crosses val="autoZero"/>
        <c:auto val="1"/>
        <c:lblAlgn val="ctr"/>
        <c:lblOffset val="100"/>
        <c:noMultiLvlLbl val="0"/>
      </c:catAx>
      <c:valAx>
        <c:axId val="214510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510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0.9938</cdr:x>
      <cdr:y>0.01316</cdr:y>
    </cdr:to>
    <cdr:sp macro="" textlink="">
      <cdr:nvSpPr>
        <cdr:cNvPr id="2" name="Title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229600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endParaRPr lang="pt-PT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0.9675</cdr:y>
    </cdr:from>
    <cdr:to>
      <cdr:x>0.51875</cdr:x>
      <cdr:y>0.9965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82673"/>
          <a:ext cx="4773432" cy="168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PT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Fuente</a:t>
          </a:r>
          <a:r>
            <a:rPr lang="pt-PT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: DEPUALC, 2009. CELADE-División de Población de la CEPAL.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</cdr:x>
      <cdr:y>0.97175</cdr:y>
    </cdr:from>
    <cdr:to>
      <cdr:x>0.5205</cdr:x>
      <cdr:y>0.996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21" y="5406354"/>
          <a:ext cx="4780341" cy="1420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PT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Fuente</a:t>
          </a:r>
          <a:r>
            <a:rPr lang="pt-PT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: DEPUALC, 2009. CELADE-División de Población de la CEPAL.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840C-37F4-45A6-8746-730A4CD081CD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20A4-5B4E-4C95-9336-5C28CB8BD2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650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AA75-BEEB-462C-B207-CCE74EE6530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61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AA75-BEEB-462C-B207-CCE74EE6530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696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A5EE3-6BD4-42E0-AD4D-4D74010C88A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4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AA75-BEEB-462C-B207-CCE74EE6530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24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420A4-5B4E-4C95-9336-5C28CB8BD2EF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43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AA75-BEEB-462C-B207-CCE74EE65308}" type="slidenum">
              <a:rPr lang="pt-PT" smtClean="0"/>
              <a:pPr/>
              <a:t>65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29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AA75-BEEB-462C-B207-CCE74EE65308}" type="slidenum">
              <a:rPr lang="pt-PT" smtClean="0"/>
              <a:pPr/>
              <a:t>76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700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ABF2-B7F7-46D0-A6FF-D50A0055461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</a:t>
            </a:r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 de </a:t>
            </a: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não funciona ou </a:t>
            </a: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 </a:t>
            </a: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44466197"/>
              </p:ext>
            </p:extLst>
          </p:nvPr>
        </p:nvGraphicFramePr>
        <p:xfrm>
          <a:off x="611560" y="260648"/>
          <a:ext cx="830656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5589240"/>
          <a:ext cx="7776864" cy="827906"/>
        </p:xfrm>
        <a:graphic>
          <a:graphicData uri="http://schemas.openxmlformats.org/drawingml/2006/table">
            <a:tbl>
              <a:tblPr/>
              <a:tblGrid>
                <a:gridCol w="4143876"/>
                <a:gridCol w="1210996"/>
                <a:gridCol w="1210996"/>
                <a:gridCol w="1210996"/>
              </a:tblGrid>
              <a:tr h="4139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Real GDP growth rates, total and per capita, annual,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1990-2012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1395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latin typeface="Arial"/>
                        </a:rPr>
                        <a:t>UNCTAD, </a:t>
                      </a:r>
                      <a:r>
                        <a:rPr lang="pt-PT" sz="2000" b="0" i="0" u="none" strike="noStrike" dirty="0" smtClean="0">
                          <a:latin typeface="Arial"/>
                        </a:rPr>
                        <a:t>UNCTADstat</a:t>
                      </a:r>
                      <a:endParaRPr lang="pt-PT" sz="2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08912" cy="60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657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924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Tomemos  e analizemos o PIB de AL </a:t>
            </a:r>
            <a:endParaRPr lang="pt-P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28092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22042"/>
              </p:ext>
            </p:extLst>
          </p:nvPr>
        </p:nvGraphicFramePr>
        <p:xfrm>
          <a:off x="395536" y="105273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19502"/>
              </p:ext>
            </p:extLst>
          </p:nvPr>
        </p:nvGraphicFramePr>
        <p:xfrm>
          <a:off x="395536" y="404664"/>
          <a:ext cx="8568951" cy="699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051"/>
                <a:gridCol w="1437719"/>
                <a:gridCol w="1059372"/>
                <a:gridCol w="983702"/>
                <a:gridCol w="983702"/>
                <a:gridCol w="1967405"/>
              </a:tblGrid>
              <a:tr h="26501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 AMÉRICA LATINA Y EL CARIBE: </a:t>
                      </a:r>
                      <a:r>
                        <a:rPr lang="es-ES" sz="1400" u="none" strike="noStrike" dirty="0" smtClean="0">
                          <a:effectLst/>
                        </a:rPr>
                        <a:t>VARIAÇÃO DO PRODUCTO </a:t>
                      </a:r>
                      <a:r>
                        <a:rPr lang="es-ES" sz="1400" u="none" strike="noStrike" dirty="0">
                          <a:effectLst/>
                        </a:rPr>
                        <a:t>INTERNO BRUTO POR HABITANTE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650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              (Dólares a precios constantes de 2000 / Dollars at constant 2000 prices)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16216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805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50966241"/>
              </p:ext>
            </p:extLst>
          </p:nvPr>
        </p:nvGraphicFramePr>
        <p:xfrm>
          <a:off x="179512" y="188640"/>
          <a:ext cx="8568953" cy="534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5589240"/>
          <a:ext cx="7776866" cy="955732"/>
        </p:xfrm>
        <a:graphic>
          <a:graphicData uri="http://schemas.openxmlformats.org/drawingml/2006/table">
            <a:tbl>
              <a:tblPr/>
              <a:tblGrid>
                <a:gridCol w="3508261"/>
                <a:gridCol w="853721"/>
                <a:gridCol w="853721"/>
                <a:gridCol w="853721"/>
                <a:gridCol w="853721"/>
                <a:gridCol w="853721"/>
              </a:tblGrid>
              <a:tr h="46805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GDP by type of expenditure and Value Added by kind of economic activity, annual, 1970-2011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>
                          <a:latin typeface="Arial"/>
                        </a:rPr>
                        <a:t>UNCTAD, UNCTADstat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886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PT" dirty="0"/>
              <a:t>PIB pela despesa, taxas de variação de 1990 -</a:t>
            </a:r>
            <a:r>
              <a:rPr lang="pt-PT" dirty="0" smtClean="0"/>
              <a:t>2011</a:t>
            </a:r>
            <a:endParaRPr lang="pt-PT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58981"/>
              </p:ext>
            </p:extLst>
          </p:nvPr>
        </p:nvGraphicFramePr>
        <p:xfrm>
          <a:off x="251520" y="76470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516216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861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498530"/>
              </p:ext>
            </p:extLst>
          </p:nvPr>
        </p:nvGraphicFramePr>
        <p:xfrm>
          <a:off x="467544" y="476672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732240" y="6165304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562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290052"/>
              </p:ext>
            </p:extLst>
          </p:nvPr>
        </p:nvGraphicFramePr>
        <p:xfrm>
          <a:off x="251520" y="98072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74175"/>
              </p:ext>
            </p:extLst>
          </p:nvPr>
        </p:nvGraphicFramePr>
        <p:xfrm>
          <a:off x="395536" y="116632"/>
          <a:ext cx="7504684" cy="1026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073"/>
                <a:gridCol w="888047"/>
                <a:gridCol w="888047"/>
                <a:gridCol w="888047"/>
                <a:gridCol w="1298934"/>
                <a:gridCol w="1104536"/>
              </a:tblGrid>
              <a:tr h="5922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smtClean="0">
                          <a:effectLst/>
                        </a:rPr>
                        <a:t>VARIAÇÃO DA FORMACIÓN </a:t>
                      </a:r>
                      <a:r>
                        <a:rPr lang="es-ES" sz="1400" u="none" strike="noStrike" dirty="0">
                          <a:effectLst/>
                        </a:rPr>
                        <a:t>BRUTA DE CAPITAL, A PRECIOS CONSTANTES DE MERCADO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237236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                (Millones de dólares a precios constantes de 2000 / Millions of dollars at constant 2000 prices)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88224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9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80920" cy="3530823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1. America Latina passou a ser uma região de economia aberta, exportadora líquida de bens e serviços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2. a subida do sector externo e em particular das exportações tem empurrado o PIB para cima, mas com um aumento significativo das importações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3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48949"/>
              </p:ext>
            </p:extLst>
          </p:nvPr>
        </p:nvGraphicFramePr>
        <p:xfrm>
          <a:off x="683568" y="764704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4624"/>
              </p:ext>
            </p:extLst>
          </p:nvPr>
        </p:nvGraphicFramePr>
        <p:xfrm>
          <a:off x="431034" y="260648"/>
          <a:ext cx="8712966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8681"/>
                <a:gridCol w="813805"/>
                <a:gridCol w="1012194"/>
                <a:gridCol w="1012194"/>
                <a:gridCol w="1012194"/>
                <a:gridCol w="991949"/>
                <a:gridCol w="991949"/>
              </a:tblGrid>
              <a:tr h="2280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VARIAÇÕES  DAS EXPORTACIONES DE BIENES Y SERVICIOS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7620" marR="7620" marT="7620" marB="0" anchor="b"/>
                </a:tc>
              </a:tr>
              <a:tr h="13203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                (Millones de dólares a precios constantes de 2000 / Millions of dollars at constant 2000 prices)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04248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8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73053"/>
              </p:ext>
            </p:extLst>
          </p:nvPr>
        </p:nvGraphicFramePr>
        <p:xfrm>
          <a:off x="611560" y="1052736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41602"/>
              </p:ext>
            </p:extLst>
          </p:nvPr>
        </p:nvGraphicFramePr>
        <p:xfrm>
          <a:off x="431033" y="404664"/>
          <a:ext cx="8712967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6416"/>
                <a:gridCol w="1022362"/>
                <a:gridCol w="1022362"/>
                <a:gridCol w="1022362"/>
                <a:gridCol w="1022362"/>
                <a:gridCol w="1007103"/>
              </a:tblGrid>
              <a:tr h="2548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VARIAÇÃO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DAS  </a:t>
                      </a:r>
                      <a:r>
                        <a:rPr lang="es-ES" sz="1400" u="none" strike="noStrike" dirty="0" smtClean="0">
                          <a:effectLst/>
                        </a:rPr>
                        <a:t>IMPORTACIONES </a:t>
                      </a:r>
                      <a:r>
                        <a:rPr lang="es-ES" sz="1400" u="none" strike="noStrike" dirty="0">
                          <a:effectLst/>
                        </a:rPr>
                        <a:t>DE BIENES Y SERVICIOS, A PRECIOS CORRIENTES DE MERCADO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54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                (Millones de dólares / Millions of dollars)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04248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115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25132"/>
              </p:ext>
            </p:extLst>
          </p:nvPr>
        </p:nvGraphicFramePr>
        <p:xfrm>
          <a:off x="323527" y="1628802"/>
          <a:ext cx="8568953" cy="3393313"/>
        </p:xfrm>
        <a:graphic>
          <a:graphicData uri="http://schemas.openxmlformats.org/drawingml/2006/table">
            <a:tbl>
              <a:tblPr/>
              <a:tblGrid>
                <a:gridCol w="229955"/>
                <a:gridCol w="2866390"/>
                <a:gridCol w="936685"/>
                <a:gridCol w="907185"/>
                <a:gridCol w="926907"/>
                <a:gridCol w="798716"/>
                <a:gridCol w="917045"/>
                <a:gridCol w="986070"/>
              </a:tblGrid>
              <a:tr h="308483">
                <a:tc>
                  <a:txBody>
                    <a:bodyPr/>
                    <a:lstStyle/>
                    <a:p>
                      <a:pPr algn="l" rtl="0" fontAlgn="ctr"/>
                      <a:endParaRPr lang="pt-PT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pt-PT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BALANCE EN CUENTA CORRIENTE          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- 29 841,7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- 3 806,5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- 49 248,9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36 779,2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- 28 167,7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- 16 059,0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6966">
                <a:tc>
                  <a:txBody>
                    <a:bodyPr/>
                    <a:lstStyle/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Balance de bienes y servicios        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- 12 297,8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22 310,8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- 17 022,9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64 919,2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13 236,6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22 305,5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8483">
                <a:tc>
                  <a:txBody>
                    <a:bodyPr/>
                    <a:lstStyle/>
                    <a:p>
                      <a:pPr algn="l" rtl="0" fontAlgn="ctr"/>
                      <a:endParaRPr lang="pt-PT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Balance de renta                     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- 19 632,2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- 35 999,1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- 54 684,4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- 81 188,2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- 108 522,0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- 98 854,4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8483">
                <a:tc>
                  <a:txBody>
                    <a:bodyPr/>
                    <a:lstStyle/>
                    <a:p>
                      <a:pPr algn="l" rtl="0" fontAlgn="ctr"/>
                      <a:endParaRPr lang="pt-PT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Balance de transferencias            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2 088,2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9 881,8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22 458,4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53 047,4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67 117,3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60 490,2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es-ES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BALANCE EN CUENTA DE CAPITAL 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-36,6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908,9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2 057,7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2 406,0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3 475,3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pt-PT" sz="1600" b="0" i="0" u="none" strike="noStrike" dirty="0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BALANCE EN CUENTA FINANCIERA             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31 378,5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- 1 732,9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63 025,1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31 165,5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62 565,3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 69 848,9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95736" y="836712"/>
            <a:ext cx="454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PT" dirty="0"/>
              <a:t> BALANZA DE PAGOS / BALANCE OF PAYMENTS</a:t>
            </a:r>
            <a:endParaRPr lang="pt-PT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6237312"/>
            <a:ext cx="181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Fonte unctad stat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903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pt-PT" dirty="0" smtClean="0"/>
              <a:t>O que melhorou ?</a:t>
            </a:r>
            <a:endParaRPr lang="pt-P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980728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Investimento extrangeiro em AL</a:t>
            </a:r>
            <a:endParaRPr lang="pt-P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95536" y="119675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Investimento</a:t>
            </a:r>
            <a:endParaRPr lang="pt-P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95536" y="953344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41805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Exportações de AL , por produtos, 2012</a:t>
            </a:r>
            <a:endParaRPr lang="pt-P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7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424936" cy="3442394"/>
          </a:xfrm>
        </p:spPr>
        <p:txBody>
          <a:bodyPr>
            <a:normAutofit/>
          </a:bodyPr>
          <a:lstStyle/>
          <a:p>
            <a:pPr algn="l"/>
            <a:r>
              <a:rPr lang="pt-PT" dirty="0" smtClean="0"/>
              <a:t>PIB=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PIB/POP</a:t>
            </a:r>
            <a:r>
              <a:rPr lang="pt-PT" dirty="0" smtClean="0"/>
              <a:t>*</a:t>
            </a:r>
            <a:r>
              <a:rPr lang="pt-PT" dirty="0" err="1" smtClean="0">
                <a:solidFill>
                  <a:schemeClr val="tx2">
                    <a:lumMod val="75000"/>
                  </a:schemeClr>
                </a:solidFill>
              </a:rPr>
              <a:t>POPactiva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/POP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G</a:t>
            </a:r>
            <a:r>
              <a:rPr lang="pt-PT" sz="3600" dirty="0" smtClean="0"/>
              <a:t>PIB</a:t>
            </a:r>
            <a:r>
              <a:rPr lang="pt-PT" dirty="0" smtClean="0"/>
              <a:t>=G</a:t>
            </a:r>
            <a:r>
              <a:rPr lang="pt-PT" sz="3200" dirty="0" smtClean="0"/>
              <a:t>PIB/POP</a:t>
            </a:r>
            <a:r>
              <a:rPr lang="pt-PT" dirty="0" smtClean="0"/>
              <a:t>+ </a:t>
            </a:r>
            <a:r>
              <a:rPr lang="pt-PT" sz="3600" dirty="0" err="1" smtClean="0"/>
              <a:t>POPactiva</a:t>
            </a:r>
            <a:r>
              <a:rPr lang="pt-PT" sz="3600" dirty="0" smtClean="0"/>
              <a:t>/POP</a:t>
            </a:r>
            <a:endParaRPr lang="pt-PT" sz="3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67544" y="692696"/>
            <a:ext cx="8496944" cy="2929880"/>
          </a:xfrm>
          <a:prstGeom prst="rect">
            <a:avLst/>
          </a:prstGeom>
        </p:spPr>
        <p:txBody>
          <a:bodyPr/>
          <a:lstStyle/>
          <a:p>
            <a:pPr marL="81121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Considerações sobre a População e o seu crescimento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520" y="1340768"/>
          <a:ext cx="830389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População paises de AL 1990-2050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3. Há um efeito globalização, que exige uma maior apertura económica que os países de AL têm praticado, em consonância com o modelo centrado na coordenação e impulso pelo mercado a partir dos anos 90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48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Evolução da população activa</a:t>
            </a:r>
            <a:endParaRPr lang="pt-PT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95536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41445"/>
              </p:ext>
            </p:extLst>
          </p:nvPr>
        </p:nvGraphicFramePr>
        <p:xfrm>
          <a:off x="323528" y="620688"/>
          <a:ext cx="8455416" cy="560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36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95701"/>
              </p:ext>
            </p:extLst>
          </p:nvPr>
        </p:nvGraphicFramePr>
        <p:xfrm>
          <a:off x="323528" y="624840"/>
          <a:ext cx="8850952" cy="560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65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 smtClean="0"/>
              <a:t>2. </a:t>
            </a:r>
            <a:r>
              <a:rPr lang="es-ES" sz="3600" dirty="0" err="1" smtClean="0"/>
              <a:t>Melhorou</a:t>
            </a:r>
            <a:r>
              <a:rPr lang="es-ES" sz="3600" dirty="0" smtClean="0"/>
              <a:t> a </a:t>
            </a:r>
            <a:r>
              <a:rPr lang="es-ES" sz="3600" dirty="0" err="1" smtClean="0"/>
              <a:t>balança</a:t>
            </a:r>
            <a:r>
              <a:rPr lang="es-ES" sz="3600" dirty="0" smtClean="0"/>
              <a:t> </a:t>
            </a:r>
            <a:r>
              <a:rPr lang="es-ES" sz="3600" dirty="0" err="1" smtClean="0"/>
              <a:t>corrente</a:t>
            </a:r>
            <a:r>
              <a:rPr lang="es-ES" sz="3600" dirty="0" smtClean="0"/>
              <a:t> ?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456873"/>
            <a:ext cx="8424936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SERIES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Total trade in goods and services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FLOW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Balance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MEASURE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Percentage of Gross Domestic Product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4"/>
            <a:ext cx="7920880" cy="50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Balance of payments, current account net, annual, 1980-2011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2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Em que falhou inicialmente neste modelo?</a:t>
            </a:r>
            <a:endParaRPr lang="pt-PT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445624" cy="1143000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/>
              <a:t>O fim da política de sustituição de importações e a descidas das taxas alfandegarias levou </a:t>
            </a:r>
            <a:r>
              <a:rPr lang="pt-PT" sz="2800" b="1" dirty="0" smtClean="0"/>
              <a:t>a subida das importações, superando claramente as exportações</a:t>
            </a: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a apertura externa obriga a uma política cambial activa, mas que ainda era parte dos instrumentos de luta contra a inflação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o investimento estrangeiro foi dirigido principalmente aos serviços e industria tradicional de exportação ( mineira, transportadora, alimentos, materias prima), </a:t>
            </a:r>
            <a:endParaRPr lang="pt-PT" sz="28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689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800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42317"/>
            <a:ext cx="7956376" cy="62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0648"/>
            <a:ext cx="411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2800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pt-PT" sz="3600" dirty="0" smtClean="0"/>
              <a:t>4. Os objetivos da estabilidade macro-económica se mantêm, que é um dos propósitos das medidas de estabilização e ajuste nos anos 90, periodo em que se iniciaram reformas profundas no sentido de um modelo económico orientado pelo mercado, </a:t>
            </a:r>
            <a:r>
              <a:rPr lang="pt-PT" sz="3600" dirty="0" smtClean="0">
                <a:solidFill>
                  <a:srgbClr val="0070C0"/>
                </a:solidFill>
              </a:rPr>
              <a:t>mas sente- se a necesidade de melhorar a distribuição do rendimento</a:t>
            </a:r>
            <a:endParaRPr lang="pt-PT" sz="36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60212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28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0146"/>
            <a:ext cx="7632848" cy="58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692696"/>
          <a:ext cx="3111559" cy="5544618"/>
        </p:xfrm>
        <a:graphic>
          <a:graphicData uri="http://schemas.openxmlformats.org/drawingml/2006/table">
            <a:tbl>
              <a:tblPr/>
              <a:tblGrid>
                <a:gridCol w="2558508"/>
                <a:gridCol w="553051"/>
              </a:tblGrid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'Crude petroleum and oils obtained from bituminous minerals'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8,6237141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'Passenger motor vehicles (excluding buses)'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4,5263074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'Iron ore and concentrates'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3,9808212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'Ores and concentrates of base metals,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3,4971489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'Copper'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3,4552216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'Motor vehicle parts and accessories,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3,1398432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'Seeds and oleaginous fruit, whole or broken, for 'soft' fixed oil'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2,9969563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'Telecommunication equipment,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; parts and accessories,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2,6221901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'Lorries and special purposes motor vehicles'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2,6030135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'Feeding stuff for animals (not including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unmilled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cereals)'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2,4647268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'Meat and edible meat offal, fresh, chilled or frozen'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2,4392246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'Automatic data processing machines and units thereof'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2,309424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'Television receivers'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2,1436535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'Gold, non-monetary (excluding gold ores and concentrates)'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2,006656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'Sugar and honey'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1,8966375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'Petroleum products, refined'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1,5509517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'Special transactions, commodity not classified according to class'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1,4764683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'Internal combustion piston engines, and parts thereof, nes'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1,4022782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'Maize, unmilled'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1,3857668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'Fruit and nuts, fresh, dried'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1,2953643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'Coffee and coffee substitutes'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1,1330067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'Equipment for distribution of electricity'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1,1316941</a:t>
                      </a:r>
                    </a:p>
                  </a:txBody>
                  <a:tcPr marL="5174" marR="5174" marT="5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07904" y="692696"/>
          <a:ext cx="4887638" cy="5544625"/>
        </p:xfrm>
        <a:graphic>
          <a:graphicData uri="http://schemas.openxmlformats.org/drawingml/2006/table">
            <a:tbl>
              <a:tblPr/>
              <a:tblGrid>
                <a:gridCol w="4018905"/>
                <a:gridCol w="868733"/>
              </a:tblGrid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'Electrical machinery and apparatus,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1,095181902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'Fixed vegetable oils, soft, crude refined or purified'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1,025657155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'Electrical apparatus for making and breaking electrical circuits'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1,014656887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'Pulp and waste paper'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0,912229988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'Furniture and parts thereof'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0,862496473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'Road motor vehicles,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0,855055908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'Aircraft and associated equipment, and parts thereof,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0,811914376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'Gas, natural and manufactured'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0,800276807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'Polymerization and copolymerization products'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0,764897775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'Alcoholic beverages'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0,757338731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'Civil engineering, contractors' plant and equipment and parts,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0,752874686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'Vegetables, fresh or simply preserved; roots and tubers,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0,751787292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'Manufactures of base metal,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0,700601945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'Non-electric parts and accessories of machinery,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0,678851947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'Fruit, preserved, and fruits preparations'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0,678758212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'Pumps, compressors; centrifuges; filtering apparatus; etc, parts'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0,672051681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'Silver, platinum and other metals of the platinum group'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0,657749003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'Medicinal and pharmaceutical products'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0,652444595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'Articles, nes of plastic materials'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0,638666778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'Ingots and other primary forms, of iron or steel'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0,634760673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'Household type equipment,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0,616720736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'Rotating electric plant and parts thereof,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0,61601162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'Medical instruments and appliances, nes'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0,606198652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'Pig and sponge iron, spiegeleisen, etc, and ferro-alloys'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0,566004911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'Measuring, checking, analysis, controlling instruments,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parts'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0,562821451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85813"/>
            <a:ext cx="8280921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0" y="980728"/>
            <a:ext cx="8791880" cy="48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620688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3367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18954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1895475" cy="22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517632" cy="3447256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/>
              <a:t>A situação mudou muito mais pelas circunstâncias políticas: o regresso a democracia permitia postular cambios e negociações num marco democrático, com claras perdas da influência politica dos sindicatos, o surgimento de uma esquerda moderada ajudou a dar legimidade a o novo modelo 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Razones de las </a:t>
            </a:r>
            <a:r>
              <a:rPr lang="es-ES" dirty="0" err="1" smtClean="0"/>
              <a:t>insuficiências</a:t>
            </a:r>
            <a:r>
              <a:rPr lang="es-ES" dirty="0" smtClean="0"/>
              <a:t> l “” do CW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24180" cy="4939829"/>
          </a:xfrm>
        </p:spPr>
        <p:txBody>
          <a:bodyPr/>
          <a:lstStyle/>
          <a:p>
            <a:r>
              <a:rPr lang="es-ES" dirty="0" smtClean="0"/>
              <a:t>Se </a:t>
            </a:r>
            <a:r>
              <a:rPr lang="es-ES" dirty="0" err="1" smtClean="0"/>
              <a:t>mantêm</a:t>
            </a:r>
            <a:r>
              <a:rPr lang="es-ES" dirty="0" smtClean="0"/>
              <a:t> a </a:t>
            </a:r>
            <a:r>
              <a:rPr lang="es-ES" dirty="0" err="1" smtClean="0"/>
              <a:t>desigualdade</a:t>
            </a:r>
            <a:endParaRPr lang="es-ES" dirty="0" smtClean="0"/>
          </a:p>
          <a:p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disminui</a:t>
            </a:r>
            <a:r>
              <a:rPr lang="es-ES" dirty="0" smtClean="0"/>
              <a:t> a pobreza </a:t>
            </a:r>
            <a:r>
              <a:rPr lang="es-ES" dirty="0" err="1" smtClean="0"/>
              <a:t>em</a:t>
            </a:r>
            <a:r>
              <a:rPr lang="es-ES" dirty="0" smtClean="0"/>
              <a:t> términos absolutos</a:t>
            </a:r>
          </a:p>
          <a:p>
            <a:r>
              <a:rPr lang="es-ES" dirty="0" err="1" smtClean="0"/>
              <a:t>Não</a:t>
            </a:r>
            <a:r>
              <a:rPr lang="es-ES" dirty="0" smtClean="0"/>
              <a:t> aumenta significativamente o </a:t>
            </a:r>
            <a:r>
              <a:rPr lang="es-ES" dirty="0" err="1" smtClean="0"/>
              <a:t>emprego</a:t>
            </a: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4737100" cy="320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464300"/>
            <a:ext cx="51181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038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7"/>
            <a:ext cx="889248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505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228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695385"/>
              </p:ext>
            </p:extLst>
          </p:nvPr>
        </p:nvGraphicFramePr>
        <p:xfrm>
          <a:off x="395536" y="764704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93727"/>
              </p:ext>
            </p:extLst>
          </p:nvPr>
        </p:nvGraphicFramePr>
        <p:xfrm>
          <a:off x="2267744" y="6309320"/>
          <a:ext cx="4064000" cy="335280"/>
        </p:xfrm>
        <a:graphic>
          <a:graphicData uri="http://schemas.openxmlformats.org/drawingml/2006/table">
            <a:tbl>
              <a:tblPr/>
              <a:tblGrid>
                <a:gridCol w="1551363"/>
                <a:gridCol w="1294389"/>
                <a:gridCol w="609124"/>
                <a:gridCol w="609124"/>
              </a:tblGrid>
              <a:tr h="1676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Total labour force and agriculture labour force, annual, 1980-2020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UNCTAD, UNCTADstat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Não cresce o emprego significativamente excepto no Brasil, e Colombia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9909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345638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5. A política de manter saldos primarios positivos como meio de manter uma política de finanças saudáveis, se manteve desde a crise mexicana de 1998, que instituiou saldos orçamentais primarios de 3-5 %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48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579937"/>
          </a:xfrm>
        </p:spPr>
        <p:txBody>
          <a:bodyPr/>
          <a:lstStyle/>
          <a:p>
            <a:r>
              <a:rPr lang="es-ES" sz="2800" dirty="0" err="1" smtClean="0"/>
              <a:t>Instituições</a:t>
            </a:r>
            <a:r>
              <a:rPr lang="es-ES" sz="2800" dirty="0" smtClean="0"/>
              <a:t>, </a:t>
            </a:r>
            <a:r>
              <a:rPr lang="es-ES" sz="2800" dirty="0" err="1" smtClean="0"/>
              <a:t>não</a:t>
            </a:r>
            <a:r>
              <a:rPr lang="es-ES" sz="2800" dirty="0" smtClean="0"/>
              <a:t> basta com reforma, com decretos, hacen falta instituciones para que </a:t>
            </a:r>
            <a:r>
              <a:rPr lang="es-ES" sz="2800" dirty="0" err="1" smtClean="0"/>
              <a:t>funcionem</a:t>
            </a:r>
            <a:r>
              <a:rPr lang="es-ES" sz="2800" dirty="0" smtClean="0"/>
              <a:t> os mercados</a:t>
            </a:r>
          </a:p>
          <a:p>
            <a:pPr lvl="1"/>
            <a:r>
              <a:rPr lang="es-ES" sz="2400" dirty="0" err="1" smtClean="0"/>
              <a:t>Regulação</a:t>
            </a:r>
            <a:r>
              <a:rPr lang="es-ES" sz="2400" dirty="0" smtClean="0"/>
              <a:t> de monopolios e oligopolios</a:t>
            </a:r>
          </a:p>
          <a:p>
            <a:pPr lvl="1"/>
            <a:r>
              <a:rPr lang="es-ES" sz="2400" dirty="0" err="1" smtClean="0"/>
              <a:t>Moeda</a:t>
            </a:r>
            <a:r>
              <a:rPr lang="es-ES" sz="2400" dirty="0" smtClean="0"/>
              <a:t> </a:t>
            </a:r>
            <a:r>
              <a:rPr lang="es-ES" sz="2400" dirty="0" err="1" smtClean="0"/>
              <a:t>estável</a:t>
            </a:r>
            <a:r>
              <a:rPr lang="es-ES" sz="2400" dirty="0" smtClean="0"/>
              <a:t> e </a:t>
            </a:r>
            <a:r>
              <a:rPr lang="es-ES" sz="2400" dirty="0" err="1" smtClean="0"/>
              <a:t>regulação</a:t>
            </a:r>
            <a:r>
              <a:rPr lang="es-ES" sz="2400" dirty="0" smtClean="0"/>
              <a:t> bancaria</a:t>
            </a:r>
          </a:p>
          <a:p>
            <a:pPr lvl="1"/>
            <a:r>
              <a:rPr lang="es-ES" sz="2400" dirty="0" smtClean="0"/>
              <a:t>Sistema judicial e policía que </a:t>
            </a:r>
            <a:r>
              <a:rPr lang="es-ES" sz="2400" dirty="0" err="1" smtClean="0"/>
              <a:t>permitam</a:t>
            </a:r>
            <a:r>
              <a:rPr lang="es-ES" sz="2400" dirty="0" smtClean="0"/>
              <a:t> que se </a:t>
            </a:r>
            <a:r>
              <a:rPr lang="es-ES" sz="2400" dirty="0" err="1" smtClean="0"/>
              <a:t>cumpran</a:t>
            </a:r>
            <a:r>
              <a:rPr lang="es-ES" sz="2400" dirty="0" smtClean="0"/>
              <a:t> os contratos (problemas de corrupción)</a:t>
            </a:r>
          </a:p>
          <a:p>
            <a:r>
              <a:rPr lang="es-ES" sz="2800" dirty="0" smtClean="0"/>
              <a:t>Estado, </a:t>
            </a:r>
            <a:r>
              <a:rPr lang="es-ES" sz="2800" dirty="0" err="1" smtClean="0"/>
              <a:t>frequentemente</a:t>
            </a:r>
            <a:r>
              <a:rPr lang="es-ES" sz="2800" dirty="0" smtClean="0"/>
              <a:t>  capturado pelos </a:t>
            </a:r>
            <a:r>
              <a:rPr lang="es-ES" sz="2800" dirty="0" err="1" smtClean="0"/>
              <a:t>interesses</a:t>
            </a:r>
            <a:r>
              <a:rPr lang="es-ES" sz="2800" dirty="0" smtClean="0"/>
              <a:t> das elites e grupos de poder</a:t>
            </a:r>
          </a:p>
          <a:p>
            <a:pPr lvl="1"/>
            <a:endParaRPr lang="es-ES" sz="24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Razones del “fracaso” do CW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Razones del “fracaso” del Consenso de Washington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06912"/>
          </a:xfrm>
        </p:spPr>
        <p:txBody>
          <a:bodyPr/>
          <a:lstStyle/>
          <a:p>
            <a:pPr lvl="1"/>
            <a:r>
              <a:rPr lang="es-ES" sz="3200" dirty="0" err="1" smtClean="0"/>
              <a:t>Inflação</a:t>
            </a:r>
            <a:r>
              <a:rPr lang="es-ES" sz="3200" dirty="0" smtClean="0"/>
              <a:t> </a:t>
            </a:r>
          </a:p>
          <a:p>
            <a:pPr lvl="2"/>
            <a:r>
              <a:rPr lang="es-ES" sz="2800" dirty="0" smtClean="0"/>
              <a:t>Para </a:t>
            </a:r>
            <a:r>
              <a:rPr lang="es-ES" sz="2800" dirty="0" err="1" smtClean="0"/>
              <a:t>além</a:t>
            </a:r>
            <a:r>
              <a:rPr lang="es-ES" sz="2800" dirty="0" smtClean="0"/>
              <a:t> da disciplina fiscal, ¿qué </a:t>
            </a:r>
            <a:r>
              <a:rPr lang="es-ES" sz="2800" dirty="0" err="1" smtClean="0"/>
              <a:t>fazer</a:t>
            </a:r>
            <a:r>
              <a:rPr lang="es-ES" sz="2800" dirty="0" smtClean="0"/>
              <a:t> se </a:t>
            </a:r>
            <a:r>
              <a:rPr lang="es-ES" sz="2800" dirty="0" err="1" smtClean="0"/>
              <a:t>já</a:t>
            </a:r>
            <a:r>
              <a:rPr lang="es-ES" sz="2800" dirty="0" smtClean="0"/>
              <a:t> ha uma </a:t>
            </a:r>
            <a:r>
              <a:rPr lang="es-ES" sz="2800" dirty="0" err="1" smtClean="0"/>
              <a:t>inflação</a:t>
            </a:r>
            <a:r>
              <a:rPr lang="es-ES" sz="2800" dirty="0" smtClean="0"/>
              <a:t> importante?</a:t>
            </a:r>
          </a:p>
          <a:p>
            <a:pPr lvl="1"/>
            <a:r>
              <a:rPr lang="es-ES" sz="3200" dirty="0" err="1" smtClean="0"/>
              <a:t>Serviço</a:t>
            </a:r>
            <a:r>
              <a:rPr lang="es-ES" sz="3200" dirty="0" smtClean="0"/>
              <a:t> da </a:t>
            </a:r>
            <a:r>
              <a:rPr lang="es-ES" sz="3200" dirty="0" err="1" smtClean="0"/>
              <a:t>dívida</a:t>
            </a:r>
            <a:r>
              <a:rPr lang="es-ES" sz="3200" dirty="0" smtClean="0"/>
              <a:t> </a:t>
            </a:r>
          </a:p>
          <a:p>
            <a:pPr lvl="2"/>
            <a:r>
              <a:rPr lang="es-ES" sz="2800" dirty="0" smtClean="0"/>
              <a:t>Para </a:t>
            </a:r>
            <a:r>
              <a:rPr lang="es-ES" sz="2800" dirty="0" err="1" smtClean="0"/>
              <a:t>além</a:t>
            </a:r>
            <a:r>
              <a:rPr lang="es-ES" sz="2800" dirty="0" smtClean="0"/>
              <a:t> da disciplina fiscal ¿qué </a:t>
            </a:r>
            <a:r>
              <a:rPr lang="es-ES" sz="2800" dirty="0" err="1" smtClean="0"/>
              <a:t>fazer</a:t>
            </a:r>
            <a:r>
              <a:rPr lang="es-ES" sz="2800" dirty="0" smtClean="0"/>
              <a:t> se </a:t>
            </a:r>
            <a:r>
              <a:rPr lang="es-ES" sz="2800" dirty="0" err="1" smtClean="0"/>
              <a:t>já</a:t>
            </a:r>
            <a:r>
              <a:rPr lang="es-ES" sz="2800" dirty="0" smtClean="0"/>
              <a:t> ha </a:t>
            </a:r>
            <a:r>
              <a:rPr lang="es-ES" sz="2800" dirty="0" err="1" smtClean="0"/>
              <a:t>uma</a:t>
            </a:r>
            <a:r>
              <a:rPr lang="es-ES" sz="2800" dirty="0" smtClean="0"/>
              <a:t> </a:t>
            </a:r>
            <a:r>
              <a:rPr lang="es-ES" sz="2800" dirty="0" err="1" smtClean="0"/>
              <a:t>dívida</a:t>
            </a:r>
            <a:r>
              <a:rPr lang="es-ES" sz="2800" dirty="0" smtClean="0"/>
              <a:t> importante?</a:t>
            </a:r>
          </a:p>
          <a:p>
            <a:pPr lvl="1">
              <a:buFont typeface="Wingdings" pitchFamily="2" charset="2"/>
              <a:buNone/>
            </a:pPr>
            <a:endParaRPr lang="es-E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Novas agendas para superar o Consenso de Washington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/>
              <a:t>estructurar o debate sobre </a:t>
            </a:r>
            <a:r>
              <a:rPr lang="es-ES" sz="2800" dirty="0" err="1" smtClean="0"/>
              <a:t>quatro</a:t>
            </a:r>
            <a:r>
              <a:rPr lang="es-ES" sz="2800" dirty="0" smtClean="0"/>
              <a:t> puntos ():</a:t>
            </a:r>
            <a:endParaRPr lang="es-ES" sz="2800" i="1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sz="2400" i="1" dirty="0" smtClean="0">
                <a:solidFill>
                  <a:schemeClr val="hlink"/>
                </a:solidFill>
              </a:rPr>
              <a:t>Crisis </a:t>
            </a:r>
            <a:r>
              <a:rPr lang="es-ES" sz="2400" i="1" dirty="0" err="1" smtClean="0">
                <a:solidFill>
                  <a:schemeClr val="hlink"/>
                </a:solidFill>
              </a:rPr>
              <a:t>proofing</a:t>
            </a:r>
            <a:endParaRPr lang="es-ES" sz="2400" i="1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sz="2400" dirty="0" smtClean="0">
                <a:solidFill>
                  <a:schemeClr val="hlink"/>
                </a:solidFill>
              </a:rPr>
              <a:t>Segunda </a:t>
            </a:r>
            <a:r>
              <a:rPr lang="es-ES" sz="2400" dirty="0" err="1" smtClean="0">
                <a:solidFill>
                  <a:schemeClr val="hlink"/>
                </a:solidFill>
              </a:rPr>
              <a:t>geração</a:t>
            </a:r>
            <a:r>
              <a:rPr lang="es-ES" sz="2400" dirty="0" smtClean="0">
                <a:solidFill>
                  <a:schemeClr val="hlink"/>
                </a:solidFill>
              </a:rPr>
              <a:t> ( </a:t>
            </a:r>
            <a:r>
              <a:rPr lang="es-ES" sz="2400" dirty="0" err="1" smtClean="0">
                <a:solidFill>
                  <a:schemeClr val="hlink"/>
                </a:solidFill>
              </a:rPr>
              <a:t>cepal</a:t>
            </a:r>
            <a:r>
              <a:rPr lang="es-ES" sz="2400" dirty="0" smtClean="0">
                <a:solidFill>
                  <a:schemeClr val="hlink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sz="2400" dirty="0" smtClean="0">
                <a:solidFill>
                  <a:schemeClr val="hlink"/>
                </a:solidFill>
              </a:rPr>
              <a:t>Políticas para a </a:t>
            </a:r>
            <a:r>
              <a:rPr lang="es-ES" sz="2400" dirty="0" err="1" smtClean="0">
                <a:solidFill>
                  <a:schemeClr val="hlink"/>
                </a:solidFill>
              </a:rPr>
              <a:t>inclusão</a:t>
            </a:r>
            <a:r>
              <a:rPr lang="es-ES" sz="2400" dirty="0" smtClean="0">
                <a:solidFill>
                  <a:schemeClr val="hlink"/>
                </a:solidFill>
              </a:rPr>
              <a:t> social(</a:t>
            </a:r>
            <a:r>
              <a:rPr lang="es-ES" sz="2400" dirty="0" err="1" smtClean="0">
                <a:solidFill>
                  <a:schemeClr val="hlink"/>
                </a:solidFill>
              </a:rPr>
              <a:t>cepal</a:t>
            </a:r>
            <a:r>
              <a:rPr lang="es-ES" sz="2400" dirty="0" smtClean="0">
                <a:solidFill>
                  <a:schemeClr val="hlink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sz="2400" dirty="0" err="1" smtClean="0"/>
              <a:t>Aprofundir</a:t>
            </a:r>
            <a:r>
              <a:rPr lang="es-ES" sz="2400" dirty="0" smtClean="0"/>
              <a:t> e reformar a </a:t>
            </a:r>
            <a:r>
              <a:rPr lang="es-ES" sz="2400" dirty="0" err="1" smtClean="0"/>
              <a:t>primeira</a:t>
            </a:r>
            <a:r>
              <a:rPr lang="es-ES" sz="2400" dirty="0" smtClean="0"/>
              <a:t> generación de reformas(</a:t>
            </a:r>
            <a:r>
              <a:rPr lang="es-ES" sz="2400" dirty="0" err="1" smtClean="0"/>
              <a:t>cepal</a:t>
            </a:r>
            <a:r>
              <a:rPr lang="es-ES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ES" sz="2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0356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 smtClean="0"/>
              <a:t>O qué </a:t>
            </a:r>
            <a:r>
              <a:rPr lang="es-ES_tradnl" dirty="0" err="1" smtClean="0"/>
              <a:t>fazer</a:t>
            </a:r>
            <a:r>
              <a:rPr lang="es-ES_tradnl" dirty="0" smtClean="0"/>
              <a:t> para que América Latina </a:t>
            </a:r>
            <a:r>
              <a:rPr lang="es-ES_tradnl" dirty="0" err="1" smtClean="0"/>
              <a:t>seja</a:t>
            </a:r>
            <a:r>
              <a:rPr lang="es-ES_tradnl" dirty="0" smtClean="0"/>
              <a:t> menos </a:t>
            </a:r>
            <a:r>
              <a:rPr lang="es-ES_tradnl" dirty="0" err="1" smtClean="0"/>
              <a:t>vulnerável</a:t>
            </a:r>
            <a:r>
              <a:rPr lang="es-ES_tradnl" dirty="0" smtClean="0"/>
              <a:t> </a:t>
            </a:r>
            <a:r>
              <a:rPr lang="es-ES_tradnl" dirty="0" err="1" smtClean="0"/>
              <a:t>aos</a:t>
            </a:r>
            <a:r>
              <a:rPr lang="es-ES_tradnl" dirty="0" smtClean="0"/>
              <a:t> choques externos</a:t>
            </a:r>
          </a:p>
          <a:p>
            <a:pPr lvl="1">
              <a:lnSpc>
                <a:spcPct val="90000"/>
              </a:lnSpc>
            </a:pPr>
            <a:r>
              <a:rPr lang="es-ES" dirty="0" smtClean="0"/>
              <a:t>I</a:t>
            </a:r>
            <a:r>
              <a:rPr lang="es-ES_tradnl" dirty="0" err="1" smtClean="0"/>
              <a:t>nstabilidade</a:t>
            </a:r>
            <a:r>
              <a:rPr lang="es-ES_tradnl" dirty="0" smtClean="0"/>
              <a:t> nos anos  90. </a:t>
            </a:r>
            <a:r>
              <a:rPr lang="es-ES" dirty="0" smtClean="0">
                <a:cs typeface="Times New Roman" pitchFamily="18" charset="0"/>
              </a:rPr>
              <a:t>Extrema v</a:t>
            </a:r>
            <a:r>
              <a:rPr lang="es-ES_tradnl" dirty="0" err="1" smtClean="0">
                <a:cs typeface="Times New Roman" pitchFamily="18" charset="0"/>
              </a:rPr>
              <a:t>olatilidade</a:t>
            </a:r>
            <a:r>
              <a:rPr lang="es-ES_tradnl" dirty="0" smtClean="0">
                <a:cs typeface="Times New Roman" pitchFamily="18" charset="0"/>
              </a:rPr>
              <a:t> do crecimiento, a </a:t>
            </a:r>
            <a:r>
              <a:rPr lang="es-ES_tradnl" dirty="0" err="1" smtClean="0">
                <a:cs typeface="Times New Roman" pitchFamily="18" charset="0"/>
              </a:rPr>
              <a:t>maior</a:t>
            </a:r>
            <a:r>
              <a:rPr lang="es-ES_tradnl" dirty="0" smtClean="0">
                <a:cs typeface="Times New Roman" pitchFamily="18" charset="0"/>
              </a:rPr>
              <a:t> de todas as </a:t>
            </a:r>
            <a:r>
              <a:rPr lang="es-ES_tradnl" dirty="0" err="1" smtClean="0">
                <a:cs typeface="Times New Roman" pitchFamily="18" charset="0"/>
              </a:rPr>
              <a:t>regiões</a:t>
            </a:r>
            <a:r>
              <a:rPr lang="es-ES_tradnl" dirty="0" smtClean="0">
                <a:cs typeface="Times New Roman" pitchFamily="18" charset="0"/>
              </a:rPr>
              <a:t> </a:t>
            </a:r>
            <a:r>
              <a:rPr lang="es-ES_tradnl" dirty="0" err="1" smtClean="0">
                <a:cs typeface="Times New Roman" pitchFamily="18" charset="0"/>
              </a:rPr>
              <a:t>em</a:t>
            </a:r>
            <a:r>
              <a:rPr lang="es-ES_tradnl" dirty="0" smtClean="0">
                <a:cs typeface="Times New Roman" pitchFamily="18" charset="0"/>
              </a:rPr>
              <a:t> </a:t>
            </a:r>
            <a:r>
              <a:rPr lang="es-ES_tradnl" dirty="0" err="1" smtClean="0">
                <a:cs typeface="Times New Roman" pitchFamily="18" charset="0"/>
              </a:rPr>
              <a:t>desenvolvimento</a:t>
            </a:r>
            <a:endParaRPr lang="es-ES_tradnl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 smtClean="0"/>
              <a:t>Abertura e </a:t>
            </a:r>
            <a:r>
              <a:rPr lang="es-ES_tradnl" dirty="0" err="1" smtClean="0"/>
              <a:t>inestabilidade</a:t>
            </a:r>
            <a:endParaRPr lang="es-ES_tradnl" dirty="0" smtClean="0"/>
          </a:p>
          <a:p>
            <a:pPr lvl="2">
              <a:lnSpc>
                <a:spcPct val="90000"/>
              </a:lnSpc>
            </a:pPr>
            <a:r>
              <a:rPr lang="es-ES" dirty="0" smtClean="0"/>
              <a:t>AL vs. C</a:t>
            </a:r>
            <a:r>
              <a:rPr lang="es-ES_tradnl" dirty="0" err="1" smtClean="0"/>
              <a:t>hina</a:t>
            </a:r>
            <a:r>
              <a:rPr lang="es-ES" dirty="0" smtClean="0"/>
              <a:t>, I</a:t>
            </a:r>
            <a:r>
              <a:rPr lang="es-ES_tradnl" dirty="0" err="1" smtClean="0"/>
              <a:t>ndia</a:t>
            </a:r>
            <a:r>
              <a:rPr lang="es-ES" dirty="0" smtClean="0"/>
              <a:t> (incluso Corea del Sur)</a:t>
            </a:r>
          </a:p>
          <a:p>
            <a:pPr>
              <a:lnSpc>
                <a:spcPct val="90000"/>
              </a:lnSpc>
            </a:pPr>
            <a:endParaRPr lang="es-E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z="4800" i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s-ES" dirty="0" smtClean="0"/>
              <a:t>C</a:t>
            </a:r>
            <a:r>
              <a:rPr lang="es-ES_tradnl" dirty="0" err="1" smtClean="0"/>
              <a:t>risis</a:t>
            </a:r>
            <a:r>
              <a:rPr lang="es-ES_tradnl" dirty="0" smtClean="0"/>
              <a:t> asociadas a</a:t>
            </a:r>
            <a:r>
              <a:rPr lang="es-ES" dirty="0" smtClean="0"/>
              <a:t>:</a:t>
            </a:r>
          </a:p>
          <a:p>
            <a:pPr marL="914400" lvl="1" indent="-457200"/>
            <a:r>
              <a:rPr lang="es-ES" dirty="0" smtClean="0"/>
              <a:t>A</a:t>
            </a:r>
            <a:r>
              <a:rPr lang="es-ES_tradnl" dirty="0" err="1" smtClean="0"/>
              <a:t>pertura</a:t>
            </a:r>
            <a:r>
              <a:rPr lang="es-ES_tradnl" dirty="0" smtClean="0"/>
              <a:t> de cuenta de capital</a:t>
            </a:r>
            <a:endParaRPr lang="es-ES" dirty="0" smtClean="0"/>
          </a:p>
          <a:p>
            <a:pPr marL="914400" lvl="1" indent="-457200"/>
            <a:r>
              <a:rPr lang="es-ES" dirty="0" smtClean="0"/>
              <a:t>P</a:t>
            </a:r>
            <a:r>
              <a:rPr lang="es-ES_tradnl" dirty="0" err="1" smtClean="0"/>
              <a:t>roblemas</a:t>
            </a:r>
            <a:r>
              <a:rPr lang="es-ES_tradnl" dirty="0" smtClean="0"/>
              <a:t> de tipo de cambio</a:t>
            </a:r>
            <a:endParaRPr lang="es-ES" dirty="0" smtClean="0"/>
          </a:p>
          <a:p>
            <a:pPr marL="914400" lvl="1" indent="-457200"/>
            <a:r>
              <a:rPr lang="es-ES_tradnl" dirty="0" smtClean="0"/>
              <a:t>Problemas de regulación financiera</a:t>
            </a:r>
            <a:endParaRPr lang="es-ES" dirty="0" smtClean="0"/>
          </a:p>
          <a:p>
            <a:pPr marL="914400" lvl="1" indent="-457200"/>
            <a:r>
              <a:rPr lang="es-ES" dirty="0" smtClean="0"/>
              <a:t>I</a:t>
            </a:r>
            <a:r>
              <a:rPr lang="es-ES_tradnl" dirty="0" err="1" smtClean="0"/>
              <a:t>nestabilidad</a:t>
            </a:r>
            <a:r>
              <a:rPr lang="es-ES_tradnl" dirty="0" smtClean="0"/>
              <a:t> de precios de materias primas</a:t>
            </a:r>
            <a:endParaRPr lang="es-ES" dirty="0" smtClean="0"/>
          </a:p>
          <a:p>
            <a:pPr marL="914400" lvl="1" indent="-457200"/>
            <a:r>
              <a:rPr lang="es-ES" dirty="0" smtClean="0"/>
              <a:t>P</a:t>
            </a:r>
            <a:r>
              <a:rPr lang="es-ES_tradnl" dirty="0" err="1" smtClean="0"/>
              <a:t>roblemas</a:t>
            </a:r>
            <a:r>
              <a:rPr lang="es-ES_tradnl" dirty="0" smtClean="0"/>
              <a:t> políticos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z="4800" i="1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579937"/>
          </a:xfrm>
        </p:spPr>
        <p:txBody>
          <a:bodyPr/>
          <a:lstStyle/>
          <a:p>
            <a:r>
              <a:rPr lang="es-ES_tradnl" dirty="0" smtClean="0"/>
              <a:t>Medidas de política económica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fiscal </a:t>
            </a:r>
            <a:r>
              <a:rPr lang="es-ES_tradnl" dirty="0" err="1" smtClean="0"/>
              <a:t>anticíclica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de tipo de cambio </a:t>
            </a:r>
            <a:r>
              <a:rPr lang="es-ES_tradnl" dirty="0" err="1" smtClean="0"/>
              <a:t>flutuante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monetaria (</a:t>
            </a:r>
            <a:r>
              <a:rPr lang="es-ES_tradnl" i="1" dirty="0" err="1" smtClean="0"/>
              <a:t>inflation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targeting</a:t>
            </a:r>
            <a:r>
              <a:rPr lang="es-ES_tradnl" dirty="0" smtClean="0"/>
              <a:t>)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F</a:t>
            </a:r>
            <a:r>
              <a:rPr lang="es-ES_tradnl" dirty="0" err="1" smtClean="0"/>
              <a:t>ondos</a:t>
            </a:r>
            <a:r>
              <a:rPr lang="es-ES_tradnl" dirty="0" smtClean="0"/>
              <a:t> de reserva de materias primas</a:t>
            </a:r>
          </a:p>
          <a:p>
            <a:pPr lvl="1"/>
            <a:r>
              <a:rPr lang="es-ES" dirty="0" smtClean="0">
                <a:cs typeface="Times New Roman" pitchFamily="18" charset="0"/>
              </a:rPr>
              <a:t>Aumento de reservas</a:t>
            </a:r>
          </a:p>
          <a:p>
            <a:pPr lvl="1"/>
            <a:r>
              <a:rPr lang="es-ES" dirty="0" smtClean="0"/>
              <a:t>R</a:t>
            </a:r>
            <a:r>
              <a:rPr lang="es-ES_tradnl" dirty="0" err="1" smtClean="0"/>
              <a:t>egulação</a:t>
            </a:r>
            <a:r>
              <a:rPr lang="es-ES_tradnl" dirty="0" smtClean="0"/>
              <a:t> </a:t>
            </a:r>
            <a:r>
              <a:rPr lang="es-ES_tradnl" dirty="0" err="1" smtClean="0"/>
              <a:t>bancária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romoção</a:t>
            </a:r>
            <a:r>
              <a:rPr lang="es-ES_tradnl" dirty="0" smtClean="0"/>
              <a:t> da </a:t>
            </a:r>
            <a:r>
              <a:rPr lang="es-ES_tradnl" dirty="0" err="1" smtClean="0"/>
              <a:t>poupança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Reformas de segunda generación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651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dirty="0" smtClean="0"/>
              <a:t>Avances limitados, </a:t>
            </a:r>
            <a:r>
              <a:rPr lang="es-ES" dirty="0" err="1" smtClean="0"/>
              <a:t>embora</a:t>
            </a:r>
            <a:r>
              <a:rPr lang="es-ES" dirty="0" smtClean="0"/>
              <a:t> </a:t>
            </a:r>
            <a:r>
              <a:rPr lang="es-ES" dirty="0" err="1" smtClean="0"/>
              <a:t>melhoras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qualidade</a:t>
            </a:r>
            <a:r>
              <a:rPr lang="es-ES" dirty="0" smtClean="0"/>
              <a:t> da democracia e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transparência</a:t>
            </a:r>
            <a:r>
              <a:rPr lang="es-ES" dirty="0" smtClean="0"/>
              <a:t>, mas</a:t>
            </a:r>
          </a:p>
          <a:p>
            <a:pPr lvl="1">
              <a:lnSpc>
                <a:spcPct val="80000"/>
              </a:lnSpc>
            </a:pPr>
            <a:r>
              <a:rPr lang="es-ES" dirty="0" err="1" smtClean="0"/>
              <a:t>Privatização</a:t>
            </a:r>
            <a:r>
              <a:rPr lang="es-ES" dirty="0" smtClean="0"/>
              <a:t>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concorrência</a:t>
            </a:r>
            <a:r>
              <a:rPr lang="es-ES" dirty="0" smtClean="0"/>
              <a:t> e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regulação</a:t>
            </a:r>
            <a:r>
              <a:rPr lang="es-ES" dirty="0" smtClean="0"/>
              <a:t> </a:t>
            </a:r>
            <a:r>
              <a:rPr lang="es-ES" dirty="0" err="1" smtClean="0"/>
              <a:t>adequada</a:t>
            </a:r>
            <a:endParaRPr lang="es-ES" dirty="0" smtClean="0"/>
          </a:p>
          <a:p>
            <a:pPr lvl="1">
              <a:lnSpc>
                <a:spcPct val="80000"/>
              </a:lnSpc>
            </a:pPr>
            <a:r>
              <a:rPr lang="es-ES" dirty="0" err="1" smtClean="0"/>
              <a:t>Liberalização</a:t>
            </a:r>
            <a:r>
              <a:rPr lang="es-ES" dirty="0" smtClean="0"/>
              <a:t> da </a:t>
            </a:r>
            <a:r>
              <a:rPr lang="es-ES" dirty="0" err="1" smtClean="0"/>
              <a:t>conta</a:t>
            </a:r>
            <a:r>
              <a:rPr lang="es-ES" dirty="0" smtClean="0"/>
              <a:t> de capital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supervisão</a:t>
            </a:r>
            <a:r>
              <a:rPr lang="es-ES" dirty="0" smtClean="0"/>
              <a:t> bancaria</a:t>
            </a:r>
          </a:p>
          <a:p>
            <a:pPr lvl="1">
              <a:lnSpc>
                <a:spcPct val="80000"/>
              </a:lnSpc>
            </a:pPr>
            <a:r>
              <a:rPr lang="es-ES" dirty="0" smtClean="0"/>
              <a:t>Sector informal más da </a:t>
            </a:r>
            <a:r>
              <a:rPr lang="es-ES" dirty="0" err="1" smtClean="0"/>
              <a:t>metade</a:t>
            </a:r>
            <a:r>
              <a:rPr lang="es-ES" dirty="0" smtClean="0"/>
              <a:t> da economía</a:t>
            </a:r>
          </a:p>
          <a:p>
            <a:pPr lvl="1">
              <a:lnSpc>
                <a:spcPct val="80000"/>
              </a:lnSpc>
            </a:pPr>
            <a:r>
              <a:rPr lang="es-ES" dirty="0" err="1" smtClean="0"/>
              <a:t>Evasão</a:t>
            </a:r>
            <a:r>
              <a:rPr lang="es-ES" dirty="0" smtClean="0"/>
              <a:t> de </a:t>
            </a:r>
            <a:r>
              <a:rPr lang="es-ES" dirty="0" err="1" smtClean="0"/>
              <a:t>impostos</a:t>
            </a:r>
            <a:r>
              <a:rPr lang="es-ES" dirty="0" smtClean="0"/>
              <a:t> e </a:t>
            </a:r>
            <a:r>
              <a:rPr lang="es-ES" dirty="0" err="1" smtClean="0"/>
              <a:t>corrupção</a:t>
            </a:r>
            <a:r>
              <a:rPr lang="es-ES" dirty="0" smtClean="0"/>
              <a:t> fiscal</a:t>
            </a:r>
          </a:p>
          <a:p>
            <a:pPr lvl="1">
              <a:lnSpc>
                <a:spcPct val="80000"/>
              </a:lnSpc>
            </a:pPr>
            <a:r>
              <a:rPr lang="es-ES" dirty="0" smtClean="0"/>
              <a:t>Sistema judicial e policía no </a:t>
            </a:r>
            <a:r>
              <a:rPr lang="es-ES" dirty="0" err="1" smtClean="0"/>
              <a:t>confiáveis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955220"/>
          <a:ext cx="8064895" cy="535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Carga tributaria , % do PIB</a:t>
            </a:r>
            <a:endParaRPr lang="pt-P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5" y="476672"/>
            <a:ext cx="8655855" cy="61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12975"/>
              </p:ext>
            </p:extLst>
          </p:nvPr>
        </p:nvGraphicFramePr>
        <p:xfrm>
          <a:off x="611560" y="1268760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362075"/>
          </a:xfrm>
        </p:spPr>
        <p:txBody>
          <a:bodyPr/>
          <a:lstStyle/>
          <a:p>
            <a:r>
              <a:rPr lang="pt-PT" dirty="0" smtClean="0"/>
              <a:t>desemprego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261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PIB = Cprivado+Cpúblico+ I privado+ Ipublico+ Ex-Im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20891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PT" sz="5400" dirty="0" smtClean="0">
                <a:latin typeface="Symbol Tiger Expert" pitchFamily="18" charset="2"/>
              </a:rPr>
              <a:t>D</a:t>
            </a:r>
            <a:r>
              <a:rPr lang="pt-PT" sz="5400" dirty="0" smtClean="0"/>
              <a:t>PIB= </a:t>
            </a:r>
            <a:r>
              <a:rPr lang="pt-PT" sz="5400" dirty="0" smtClean="0">
                <a:latin typeface="Symbol Tiger Expert" pitchFamily="18" charset="2"/>
              </a:rPr>
              <a:t>D</a:t>
            </a:r>
            <a:r>
              <a:rPr lang="pt-PT" sz="5400" dirty="0" smtClean="0"/>
              <a:t>C+ </a:t>
            </a:r>
            <a:r>
              <a:rPr lang="pt-PT" sz="5400" dirty="0" smtClean="0">
                <a:latin typeface="Symbol Tiger Expert" pitchFamily="18" charset="2"/>
              </a:rPr>
              <a:t>D</a:t>
            </a:r>
            <a:r>
              <a:rPr lang="pt-PT" sz="5400" dirty="0" smtClean="0"/>
              <a:t>I + </a:t>
            </a:r>
            <a:r>
              <a:rPr lang="pt-PT" sz="5400" dirty="0" err="1" smtClean="0">
                <a:latin typeface="Symbol Tiger Expert" pitchFamily="18" charset="2"/>
              </a:rPr>
              <a:t>D</a:t>
            </a:r>
            <a:r>
              <a:rPr lang="pt-PT" sz="5400" dirty="0" err="1" smtClean="0"/>
              <a:t>G+</a:t>
            </a:r>
            <a:r>
              <a:rPr lang="pt-PT" sz="5400" dirty="0" err="1" smtClean="0">
                <a:latin typeface="Symbol Tiger Expert" pitchFamily="18" charset="2"/>
              </a:rPr>
              <a:t>D</a:t>
            </a:r>
            <a:r>
              <a:rPr lang="pt-PT" sz="5400" dirty="0" err="1" smtClean="0"/>
              <a:t>Nx</a:t>
            </a:r>
            <a:endParaRPr lang="pt-PT" sz="5400" dirty="0" smtClean="0"/>
          </a:p>
          <a:p>
            <a:pPr algn="l"/>
            <a:r>
              <a:rPr lang="pt-PT" sz="5400" dirty="0" smtClean="0">
                <a:latin typeface="Symbol Tiger Expert" pitchFamily="18" charset="2"/>
              </a:rPr>
              <a:t>D</a:t>
            </a:r>
            <a:r>
              <a:rPr lang="pt-PT" sz="5400" dirty="0" smtClean="0"/>
              <a:t>PIB=</a:t>
            </a:r>
            <a:r>
              <a:rPr lang="pt-PT" sz="5400" dirty="0" smtClean="0">
                <a:latin typeface="Symbol Tiger Expert" pitchFamily="18" charset="2"/>
              </a:rPr>
              <a:t>D</a:t>
            </a:r>
            <a:r>
              <a:rPr lang="pt-PT" sz="5400" dirty="0" smtClean="0"/>
              <a:t>VAB</a:t>
            </a:r>
            <a:endParaRPr lang="pt-P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186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04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60840" cy="60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7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productividade media do trabalho têm crescido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PIB/POP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9945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3" y="836712"/>
            <a:ext cx="84249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26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840161"/>
              </p:ext>
            </p:extLst>
          </p:nvPr>
        </p:nvGraphicFramePr>
        <p:xfrm>
          <a:off x="395536" y="1052736"/>
          <a:ext cx="78843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404664"/>
            <a:ext cx="7848872" cy="1366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" dirty="0"/>
              <a:t>Índice de Productividad del Trabajo (América Latina y Unión Europea) (OIT)</a:t>
            </a:r>
            <a:r>
              <a:rPr lang="pt-PT" dirty="0"/>
              <a:t> (Índice 1990 = </a:t>
            </a:r>
            <a:r>
              <a:rPr lang="pt-PT" dirty="0" smtClean="0"/>
              <a:t>100)a</a:t>
            </a: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>
              <a:solidFill>
                <a:srgbClr val="000000"/>
              </a:solidFill>
              <a:latin typeface="Verdana"/>
            </a:endParaRPr>
          </a:p>
          <a:p>
            <a:pPr fontAlgn="b"/>
            <a:endParaRPr lang="pt-PT" dirty="0" smtClean="0">
              <a:solidFill>
                <a:srgbClr val="000000"/>
              </a:solidFill>
              <a:latin typeface="Verdana"/>
            </a:endParaRPr>
          </a:p>
          <a:p>
            <a:pPr fontAlgn="b"/>
            <a:endParaRPr lang="es-ES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1720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64611"/>
              </p:ext>
            </p:extLst>
          </p:nvPr>
        </p:nvGraphicFramePr>
        <p:xfrm>
          <a:off x="323528" y="692696"/>
          <a:ext cx="8208912" cy="577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6840"/>
                <a:gridCol w="943580"/>
                <a:gridCol w="943580"/>
                <a:gridCol w="943580"/>
                <a:gridCol w="901332"/>
              </a:tblGrid>
              <a:tr h="176898">
                <a:tc gridSpan="5">
                  <a:txBody>
                    <a:bodyPr/>
                    <a:lstStyle/>
                    <a:p>
                      <a:pPr algn="ctr" fontAlgn="ctr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@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@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3223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País</a:t>
                      </a:r>
                      <a:endParaRPr lang="pt-PT" sz="1200" b="1" i="0" u="none" strike="noStrike" dirty="0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1990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2000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2009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Argentina/a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97,50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151,30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55%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Bolivia (Estado Plurinacional de)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82,0/b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100,0/b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,,,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Brasil/c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99,70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92,60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effectLst/>
                        </a:rPr>
                        <a:t>-7%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Chile/d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69,30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100,00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118,90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72%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Colombia/e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76,30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100,00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108,00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42%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Costa Rica/f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81,50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109,50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34%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Cuba/m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224,80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100,00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148,30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-34%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Ecuador/n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75,60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,,,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Guatemala/p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60,10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89,10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48%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México/g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88,90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116,60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31%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Nicaragua/h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75,80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106,60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41%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Panamá/q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98,90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95,50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-3%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Paraguay/i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87,80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100,00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104,70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19%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Perú/j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93,70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100,00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106,40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14%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Uruguay/k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  89,10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98,90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11%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644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</a:rPr>
                        <a:t>Venezuela (República Bolivariana de)/l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  137,20  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100,00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    76,50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effectLst/>
                        </a:rPr>
                        <a:t>-44%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63223">
                <a:tc gridSpan="3">
                  <a:txBody>
                    <a:bodyPr/>
                    <a:lstStyle/>
                    <a:p>
                      <a:pPr algn="l" fontAlgn="b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47664" y="18864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pt-PT" dirty="0">
                <a:solidFill>
                  <a:prstClr val="black"/>
                </a:solidFill>
              </a:rPr>
              <a:t>crescimento do salario medio real</a:t>
            </a:r>
            <a:endParaRPr lang="pt-PT" dirty="0">
              <a:solidFill>
                <a:srgbClr val="000000"/>
              </a:solidFill>
              <a:latin typeface="@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208912" cy="1946647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Se a produtividade do trabalho cresce,  crescem os salarios reales, a ideia é que o consumo seja sustentado no aumento do rendimento salarial é não na despesa do estado com recurso a impostos ou deficit ( isto muda de pais a pais)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7761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Índice de preços (alimentos) esta controlado na casa de um dígito, </a:t>
            </a:r>
            <a:endParaRPr lang="pt-P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1905000"/>
          <a:ext cx="8064896" cy="447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9025" y="476672"/>
          <a:ext cx="8784975" cy="779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829"/>
                <a:gridCol w="1414888"/>
                <a:gridCol w="1414888"/>
                <a:gridCol w="1414888"/>
                <a:gridCol w="1562713"/>
                <a:gridCol w="1393769"/>
              </a:tblGrid>
              <a:tr h="4983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ÍNDICES ANUALES DE PRECIOS AL CONSUMIDOR: ALIMENTOS</a:t>
                      </a:r>
                      <a:endParaRPr lang="pt-PT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93" marR="6793" marT="679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76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             (Año base 2000 = 100 / Base year 2000 = 100)</a:t>
                      </a:r>
                      <a:endParaRPr lang="pt-PT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93" marR="6793" marT="6793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793" marR="6793" marT="679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Houve um aumento extraordinario das reservas em divisas incluindo ouro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49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PT" sz="6600" dirty="0" smtClean="0"/>
              <a:t>G</a:t>
            </a:r>
            <a:r>
              <a:rPr lang="pt-PT" dirty="0" smtClean="0"/>
              <a:t>PIB</a:t>
            </a:r>
            <a:r>
              <a:rPr lang="pt-PT" sz="2800" dirty="0" smtClean="0"/>
              <a:t>2014</a:t>
            </a:r>
            <a:r>
              <a:rPr lang="pt-PT" dirty="0" smtClean="0"/>
              <a:t>=</a:t>
            </a:r>
            <a:r>
              <a:rPr lang="pt-PT" sz="6700" dirty="0" smtClean="0"/>
              <a:t>G</a:t>
            </a:r>
            <a:r>
              <a:rPr lang="pt-PT" dirty="0" smtClean="0"/>
              <a:t>PIB</a:t>
            </a:r>
            <a:r>
              <a:rPr lang="pt-PT" sz="2800" dirty="0" smtClean="0"/>
              <a:t>2013</a:t>
            </a:r>
            <a:r>
              <a:rPr lang="pt-PT" dirty="0" smtClean="0"/>
              <a:t>*(1 + r)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095238"/>
              </p:ext>
            </p:extLst>
          </p:nvPr>
        </p:nvGraphicFramePr>
        <p:xfrm>
          <a:off x="611560" y="1412776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69269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dirty="0"/>
              <a:t>International reserves including gold, annual, 1970-2010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478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40960" cy="1143000"/>
          </a:xfrm>
        </p:spPr>
        <p:txBody>
          <a:bodyPr>
            <a:noAutofit/>
          </a:bodyPr>
          <a:lstStyle/>
          <a:p>
            <a:r>
              <a:rPr lang="pt-PT" sz="3600" dirty="0" smtClean="0"/>
              <a:t>Em contraste com os anos oitenta, da crise da dívida, America Latina presenta uma melhor situação relativamente a relação entre a dívida e as suas reservas ( equivalente a solvabilidade de uma empresa) e da capacidade de endividamento  do Estado, não há perigo de crisis de dívida soberana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1975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134076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Divida de paises de AL, 1990-2010</a:t>
            </a:r>
            <a:endParaRPr lang="pt-PT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Houve um aumento muito importante de IDE em toda AL, mas muito significativo em Brasil,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27595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70041"/>
              </p:ext>
            </p:extLst>
          </p:nvPr>
        </p:nvGraphicFramePr>
        <p:xfrm>
          <a:off x="539552" y="906979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115616" y="2606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dirty="0"/>
              <a:t>Inward and outward foreign direct investment flows, annual, 1990-2010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298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Houve uma mudança forte na estrategia exportadora, assente na exportação de productos primarios, da industra mineira, alimentar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10852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America Latina durante a crisis e depois dela</a:t>
            </a:r>
            <a:br>
              <a:rPr lang="pt-PT" dirty="0" smtClean="0"/>
            </a:br>
            <a:r>
              <a:rPr lang="pt-PT" dirty="0" smtClean="0"/>
              <a:t>a) aproveitaram  o impulso fiscal dos paises desenvolvidos</a:t>
            </a:r>
            <a:br>
              <a:rPr lang="pt-PT" dirty="0" smtClean="0"/>
            </a:br>
            <a:r>
              <a:rPr lang="pt-PT" dirty="0" smtClean="0"/>
              <a:t>b) mudaram lentamente a geografia das suas exportações aproveitando el impulso dos paises emergentes, China, India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92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10940"/>
              </p:ext>
            </p:extLst>
          </p:nvPr>
        </p:nvGraphicFramePr>
        <p:xfrm>
          <a:off x="467544" y="260648"/>
          <a:ext cx="8496943" cy="565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173"/>
                <a:gridCol w="653262"/>
                <a:gridCol w="163315"/>
                <a:gridCol w="653262"/>
                <a:gridCol w="163315"/>
                <a:gridCol w="750297"/>
                <a:gridCol w="66279"/>
                <a:gridCol w="775937"/>
                <a:gridCol w="40640"/>
                <a:gridCol w="771416"/>
                <a:gridCol w="45161"/>
                <a:gridCol w="843798"/>
                <a:gridCol w="1066088"/>
              </a:tblGrid>
              <a:tr h="293404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Exportaciones de productos agrícolas de determinadas economías, 1990-2009                                                                                                                                                             </a:t>
                      </a:r>
                      <a:endParaRPr lang="es-ES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4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173375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(Millones de dólares y porcentajes)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400" b="0" i="0" u="none" strike="noStrike" dirty="0">
                        <a:solidFill>
                          <a:srgbClr val="CC9864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400" b="0" i="0" u="none" strike="noStrike">
                        <a:solidFill>
                          <a:srgbClr val="CC9864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1615376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 </a:t>
                      </a:r>
                      <a:endParaRPr lang="pt-PT" sz="1400" b="1" i="0" u="none" strike="noStrike" dirty="0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Valor 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Parte que corresponde a los productos agrícolas en las exportaciones totales de mercancías de la economía 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 </a:t>
                      </a:r>
                      <a:endParaRPr lang="pt-PT" sz="1400" b="1" i="0" u="none" strike="noStrike" dirty="0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1990</a:t>
                      </a:r>
                      <a:endParaRPr lang="pt-PT" sz="1400" b="1" i="0" u="none" strike="noStrike" dirty="0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 </a:t>
                      </a:r>
                      <a:endParaRPr lang="pt-PT" sz="1400" b="1" i="0" u="none" strike="noStrike" dirty="0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2000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2007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2008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2009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2000</a:t>
                      </a:r>
                      <a:endParaRPr lang="pt-PT" sz="1400" b="1" i="0" u="none" strike="noStrike" dirty="0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2009  a</a:t>
                      </a:r>
                      <a:endParaRPr lang="pt-PT" sz="1400" b="1" i="0" u="none" strike="noStrike">
                        <a:solidFill>
                          <a:srgbClr val="6633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Mundo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414723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|   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551294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1132882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1340149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endParaRPr lang="pt-PT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1168847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pt-PT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9,6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Argentina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7482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11954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28806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37499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28173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45,4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50,6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smtClean="0">
                          <a:effectLst/>
                        </a:rPr>
                        <a:t>Brasil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9779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15464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48287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61400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57659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28,1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37,7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effectLst/>
                        </a:rPr>
                        <a:t>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2779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6399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14093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14915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14573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33,3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27,1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China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10060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16384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38860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42254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40880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6,6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3,4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Colombia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2514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3106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5858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6693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5971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23,8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18,2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Costa Rica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927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1812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2878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3353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3101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30,9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35,3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Ecuador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1236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1948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4245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5232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5472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39,5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39,7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Guatemala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849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1618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|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2843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3233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3435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60,0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47,6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Honduras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680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782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1300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1607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1382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23,4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26,6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Paraguay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863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699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2356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3944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2808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80,4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88,7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Perú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789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1911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4184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5278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4860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27,2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18,1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4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effectLst/>
                        </a:rPr>
                        <a:t>Uruguay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1025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1278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2872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4116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   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3956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 </a:t>
                      </a:r>
                      <a:endParaRPr lang="pt-PT" sz="14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55,7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73,5</a:t>
                      </a:r>
                      <a:endParaRPr lang="pt-PT" sz="1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469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48745"/>
              </p:ext>
            </p:extLst>
          </p:nvPr>
        </p:nvGraphicFramePr>
        <p:xfrm>
          <a:off x="323528" y="260648"/>
          <a:ext cx="8568951" cy="6573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6115"/>
                <a:gridCol w="1318300"/>
                <a:gridCol w="2148342"/>
                <a:gridCol w="366194"/>
              </a:tblGrid>
              <a:tr h="648072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dirty="0">
                          <a:effectLst/>
                        </a:rPr>
                        <a:t>Parte correspondiente a los productos agrícolas en el comercio total de mercancías y productos primarios, por regiones, 2009      </a:t>
                      </a:r>
                      <a:r>
                        <a:rPr lang="pt-PT" sz="1600" u="none" strike="noStrike" dirty="0" smtClean="0">
                          <a:effectLst/>
                        </a:rPr>
                        <a:t>(En porcentaje)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 smtClean="0">
                        <a:solidFill>
                          <a:srgbClr val="CC9864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ctr"/>
                      <a:r>
                        <a:rPr lang="es-ES" sz="1600" u="none" strike="noStrike" dirty="0" smtClean="0">
                          <a:effectLst/>
                        </a:rPr>
                        <a:t>                                                                                                    </a:t>
                      </a:r>
                      <a:endParaRPr lang="es-ES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309929"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Exportaciones </a:t>
                      </a:r>
                      <a:endParaRPr lang="pt-PT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Importaciones </a:t>
                      </a:r>
                      <a:endParaRPr lang="pt-PT" sz="16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Parte en el comercio total de mercancías</a:t>
                      </a:r>
                      <a:endParaRPr lang="es-ES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Mundo</a:t>
                      </a:r>
                      <a:endParaRPr lang="pt-PT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9,6</a:t>
                      </a:r>
                      <a:endParaRPr lang="pt-PT" sz="16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9,6</a:t>
                      </a:r>
                      <a:endParaRPr lang="pt-PT" sz="16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América del Norte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11,2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7,0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América del Sur y Central</a:t>
                      </a:r>
                      <a:endParaRPr lang="es-ES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30,5</a:t>
                      </a:r>
                      <a:endParaRPr lang="pt-PT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10,0</a:t>
                      </a:r>
                      <a:endParaRPr lang="pt-PT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Europa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10,5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10,7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Comunidad de Estados Independientes (CEI)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8,7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14,0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África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10,2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14,3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Oriente Medio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2,6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11,2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Asia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6,3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8,6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Parte en el comercio total de productos primarios</a:t>
                      </a:r>
                      <a:endParaRPr lang="es-ES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Mundo</a:t>
                      </a:r>
                      <a:endParaRPr lang="pt-PT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34,1</a:t>
                      </a:r>
                      <a:endParaRPr lang="pt-PT" sz="16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34,1</a:t>
                      </a:r>
                      <a:endParaRPr lang="pt-PT" sz="16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América del Norte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45,1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28,6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América del Sur y Central</a:t>
                      </a:r>
                      <a:endParaRPr lang="es-ES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43,9</a:t>
                      </a:r>
                      <a:endParaRPr lang="pt-PT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35,3</a:t>
                      </a:r>
                      <a:endParaRPr lang="pt-PT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Europa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52,3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40,7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Comunidad de Estados Independientes (CEI)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12,1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53,8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África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13,7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51,5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Oriente Medio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3,7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55,5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Asia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11430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36,9</a:t>
                      </a:r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24,8</a:t>
                      </a:r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3099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Nota: Las partes porcentuales correspondientes a las importaciones se han obtenido de la matriz de la Secretaría para el comercio mundial de mercancías por productos y regiones.                                                     </a:t>
                      </a:r>
                      <a:endParaRPr lang="es-ES" sz="900" b="0" i="1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 gridSpan="3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  <a:tr h="228132">
                <a:tc>
                  <a:txBody>
                    <a:bodyPr/>
                    <a:lstStyle/>
                    <a:p>
                      <a:pPr algn="l" fontAlgn="b"/>
                      <a:endParaRPr lang="pt-PT" sz="1600" b="0" i="1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3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4046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Exportaciones intrarregionales de bienes por país de origen 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237312"/>
            <a:ext cx="8229600" cy="422920"/>
          </a:xfrm>
        </p:spPr>
        <p:txBody>
          <a:bodyPr>
            <a:normAutofit/>
          </a:bodyPr>
          <a:lstStyle/>
          <a:p>
            <a:r>
              <a:rPr lang="pt-PT" sz="1600" dirty="0" smtClean="0"/>
              <a:t>Fonte Cepal Stat</a:t>
            </a:r>
            <a:endParaRPr lang="pt-PT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954424"/>
              </p:ext>
            </p:extLst>
          </p:nvPr>
        </p:nvGraphicFramePr>
        <p:xfrm>
          <a:off x="323528" y="980728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Crescimento do PIB comparado AL grupo  20 e Asia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64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967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2298</Words>
  <Application>Microsoft Office PowerPoint</Application>
  <PresentationFormat>Apresentação no Ecrã (4:3)</PresentationFormat>
  <Paragraphs>665</Paragraphs>
  <Slides>79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79</vt:i4>
      </vt:variant>
    </vt:vector>
  </HeadingPairs>
  <TitlesOfParts>
    <vt:vector size="88" baseType="lpstr">
      <vt:lpstr>@Arial</vt:lpstr>
      <vt:lpstr>Arial</vt:lpstr>
      <vt:lpstr>Arial Narrow</vt:lpstr>
      <vt:lpstr>Calibri</vt:lpstr>
      <vt:lpstr>Symbol Tiger Expert</vt:lpstr>
      <vt:lpstr>Times New Roman</vt:lpstr>
      <vt:lpstr>Verdana</vt:lpstr>
      <vt:lpstr>Wingdings</vt:lpstr>
      <vt:lpstr>Tema do Office</vt:lpstr>
      <vt:lpstr>Apresentação do PowerPoint</vt:lpstr>
      <vt:lpstr> 1. America Latina passou a ser uma região de economia aberta, exportadora líquida de bens e serviços  2. a subida do sector externo e em particular das exportações tem empurrado o PIB para cima, mas com um aumento significativo das importações</vt:lpstr>
      <vt:lpstr>3. Há um efeito globalização, que exige uma maior apertura económica que os países de AL têm praticado, em consonância com o modelo centrado na coordenação e impulso pelo mercado a partir dos anos 90</vt:lpstr>
      <vt:lpstr>4. Os objetivos da estabilidade macro-económica se mantêm, que é um dos propósitos das medidas de estabilização e ajuste nos anos 90, periodo em que se iniciaram reformas profundas no sentido de um modelo económico orientado pelo mercado, mas sente- se a necesidade de melhorar a distribuição do rendimento</vt:lpstr>
      <vt:lpstr> 5. A política de manter saldos primarios positivos como meio de manter uma política de finanças saudáveis, se manteve desde a crise mexicana de 1998, que instituiou saldos orçamentais primarios de 3-5 %</vt:lpstr>
      <vt:lpstr>PIB = Cprivado+Cpúblico+ I privado+ Ipublico+ Ex-Im</vt:lpstr>
      <vt:lpstr>GPIB2014=GPIB2013*(1 + r)  </vt:lpstr>
      <vt:lpstr>Crescimento do PIB comparado AL grupo  20 e Asia</vt:lpstr>
      <vt:lpstr>Apresentação do PowerPoint</vt:lpstr>
      <vt:lpstr>Apresentação do PowerPoint</vt:lpstr>
      <vt:lpstr>Apresentação do PowerPoint</vt:lpstr>
      <vt:lpstr>Apresentação do PowerPoint</vt:lpstr>
      <vt:lpstr>Tomemos  e analizemos o PIB de 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melhorou ?</vt:lpstr>
      <vt:lpstr>Investimento extrangeiro em AL</vt:lpstr>
      <vt:lpstr>Investimento</vt:lpstr>
      <vt:lpstr>Exportações de AL , por produtos, 2012</vt:lpstr>
      <vt:lpstr>Apresentação do PowerPoint</vt:lpstr>
      <vt:lpstr>PIB=PIB/POP*POPactiva/POP GPIB=GPIB/POP+ POPactiva/POP</vt:lpstr>
      <vt:lpstr>População paises de AL 1990-2050</vt:lpstr>
      <vt:lpstr>Evolução da população activa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 que falhou inicialmente neste modelo?</vt:lpstr>
      <vt:lpstr>O fim da política de sustituição de importações e a descidas das taxas alfandegarias levou a subida das importações, superando claramente as exportações  a apertura externa obriga a uma política cambial activa, mas que ainda era parte dos instrumentos de luta contra a inflação  o investimento estrangeiro foi dirigido principalmente aos serviços e industria tradicional de exportação ( mineira, transportadora, alimentos, materias prima),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situação mudou muito mais pelas circunstâncias políticas: o regresso a democracia permitia postular cambios e negociações num marco democrático, com claras perdas da influência politica dos sindicatos, o surgimento de uma esquerda moderada ajudou a dar legimidade a o novo modelo   </vt:lpstr>
      <vt:lpstr>Razones de las insuficiências l “” do CW</vt:lpstr>
      <vt:lpstr>Apresentação do PowerPoint</vt:lpstr>
      <vt:lpstr>Apresentação do PowerPoint</vt:lpstr>
      <vt:lpstr>Não cresce o emprego significativamente excepto no Brasil, e Colombia</vt:lpstr>
      <vt:lpstr>Apresentação do PowerPoint</vt:lpstr>
      <vt:lpstr>Razones del “fracaso” del Consenso de Washington</vt:lpstr>
      <vt:lpstr>Novas agendas para superar o Consenso de Washington</vt:lpstr>
      <vt:lpstr>Apresentação do PowerPoint</vt:lpstr>
      <vt:lpstr>Apresentação do PowerPoint</vt:lpstr>
      <vt:lpstr>Apresentação do PowerPoint</vt:lpstr>
      <vt:lpstr>Reformas de segunda generación</vt:lpstr>
      <vt:lpstr>Carga tributaria , % do PIB</vt:lpstr>
      <vt:lpstr>Apresentação do PowerPoint</vt:lpstr>
      <vt:lpstr>desemprego</vt:lpstr>
      <vt:lpstr>Apresentação do PowerPoint</vt:lpstr>
      <vt:lpstr>Apresentação do PowerPoint</vt:lpstr>
      <vt:lpstr>A productividade media do trabalho têm crescido  PIB/POP</vt:lpstr>
      <vt:lpstr>Apresentação do PowerPoint</vt:lpstr>
      <vt:lpstr>Apresentação do PowerPoint</vt:lpstr>
      <vt:lpstr>Apresentação do PowerPoint</vt:lpstr>
      <vt:lpstr>Se a produtividade do trabalho cresce,  crescem os salarios reales, a ideia é que o consumo seja sustentado no aumento do rendimento salarial é não na despesa do estado com recurso a impostos ou deficit ( isto muda de pais a pais)</vt:lpstr>
      <vt:lpstr>O Índice de preços (alimentos) esta controlado na casa de um dígito, </vt:lpstr>
      <vt:lpstr>Apresentação do PowerPoint</vt:lpstr>
      <vt:lpstr>Houve um aumento extraordinario das reservas em divisas incluindo ouro</vt:lpstr>
      <vt:lpstr>Apresentação do PowerPoint</vt:lpstr>
      <vt:lpstr>Em contraste com os anos oitenta, da crise da dívida, America Latina presenta uma melhor situação relativamente a relação entre a dívida e as suas reservas ( equivalente a solvabilidade de uma empresa) e da capacidade de endividamento  do Estado, não há perigo de crisis de dívida soberana</vt:lpstr>
      <vt:lpstr>Divida de paises de AL, 1990-2010</vt:lpstr>
      <vt:lpstr>Houve um aumento muito importante de IDE em toda AL, mas muito significativo em Brasil,</vt:lpstr>
      <vt:lpstr>Apresentação do PowerPoint</vt:lpstr>
      <vt:lpstr>Houve uma mudança forte na estrategia exportadora, assente na exportação de productos primarios, da industra mineira, alimentar </vt:lpstr>
      <vt:lpstr>America Latina durante a crisis e depois dela a) aproveitaram  o impulso fiscal dos paises desenvolvidos b) mudaram lentamente a geografia das suas exportações aproveitando el impulso dos paises emergentes, China, India</vt:lpstr>
      <vt:lpstr>Apresentação do PowerPoint</vt:lpstr>
      <vt:lpstr>Apresentação do PowerPoint</vt:lpstr>
      <vt:lpstr>Fonte Cepal Stat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mariuo olivares</dc:creator>
  <cp:lastModifiedBy>Mário Olivares</cp:lastModifiedBy>
  <cp:revision>123</cp:revision>
  <dcterms:created xsi:type="dcterms:W3CDTF">2009-11-02T12:49:30Z</dcterms:created>
  <dcterms:modified xsi:type="dcterms:W3CDTF">2014-11-10T13:17:59Z</dcterms:modified>
</cp:coreProperties>
</file>